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9" r:id="rId4"/>
    <p:sldId id="261" r:id="rId5"/>
    <p:sldId id="262" r:id="rId6"/>
    <p:sldId id="263" r:id="rId7"/>
    <p:sldId id="265" r:id="rId8"/>
    <p:sldId id="266" r:id="rId9"/>
    <p:sldId id="267" r:id="rId10"/>
    <p:sldId id="268" r:id="rId11"/>
    <p:sldId id="269" r:id="rId12"/>
    <p:sldId id="270" r:id="rId13"/>
    <p:sldId id="271" r:id="rId14"/>
    <p:sldId id="272" r:id="rId15"/>
    <p:sldId id="273" r:id="rId16"/>
    <p:sldId id="278" r:id="rId17"/>
    <p:sldId id="280" r:id="rId18"/>
    <p:sldId id="281" r:id="rId19"/>
    <p:sldId id="282" r:id="rId20"/>
    <p:sldId id="283" r:id="rId21"/>
    <p:sldId id="284" r:id="rId22"/>
    <p:sldId id="285" r:id="rId23"/>
    <p:sldId id="286" r:id="rId24"/>
    <p:sldId id="287" r:id="rId25"/>
    <p:sldId id="289" r:id="rId26"/>
    <p:sldId id="290" r:id="rId27"/>
    <p:sldId id="291" r:id="rId28"/>
    <p:sldId id="292" r:id="rId29"/>
    <p:sldId id="293" r:id="rId30"/>
    <p:sldId id="294" r:id="rId31"/>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7"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73A22-D854-4D4A-838E-A356C8B494CF}" type="datetimeFigureOut">
              <a:rPr lang="el-GR" smtClean="0"/>
              <a:t>9/1/2019</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DA60D-1BD9-43F3-A424-D4EC8125D766}" type="slidenum">
              <a:rPr lang="el-GR" smtClean="0"/>
              <a:t>‹#›</a:t>
            </a:fld>
            <a:endParaRPr lang="el-GR"/>
          </a:p>
        </p:txBody>
      </p:sp>
    </p:spTree>
    <p:extLst>
      <p:ext uri="{BB962C8B-B14F-4D97-AF65-F5344CB8AC3E}">
        <p14:creationId xmlns:p14="http://schemas.microsoft.com/office/powerpoint/2010/main" val="2619617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DBA0A58E-5070-4077-BF34-0A3A9ACC4F86}"/>
              </a:ext>
            </a:extLst>
          </p:cNvPr>
          <p:cNvSpPr txBox="1">
            <a:spLocks noGrp="1"/>
          </p:cNvSpPr>
          <p:nvPr>
            <p:ph type="sldNum" sz="quarter" idx="5"/>
          </p:nvPr>
        </p:nvSpPr>
        <p:spPr>
          <a:ln/>
        </p:spPr>
        <p:txBody>
          <a:bodyPr lIns="0" tIns="0" rIns="0" bIns="0" anchor="b" anchorCtr="0">
            <a:noAutofit/>
          </a:bodyPr>
          <a:lstStyle/>
          <a:p>
            <a:pPr lvl="0"/>
            <a:fld id="{0FCEE74C-2098-4B17-B458-6FF31FA84AF3}" type="slidenum">
              <a:t>2</a:t>
            </a:fld>
            <a:endParaRPr lang="el-GR"/>
          </a:p>
        </p:txBody>
      </p:sp>
      <p:sp>
        <p:nvSpPr>
          <p:cNvPr id="2" name="Θέση εικόνας διαφάνειας 1">
            <a:extLst>
              <a:ext uri="{FF2B5EF4-FFF2-40B4-BE49-F238E27FC236}">
                <a16:creationId xmlns:a16="http://schemas.microsoft.com/office/drawing/2014/main" id="{AE79C56E-3DA1-429F-81CB-53B64F72D3CA}"/>
              </a:ext>
            </a:extLst>
          </p:cNvPr>
          <p:cNvSpPr>
            <a:spLocks noGrp="1" noRot="1" noChangeAspect="1" noResize="1"/>
          </p:cNvSpPr>
          <p:nvPr>
            <p:ph type="sldImg"/>
          </p:nvPr>
        </p:nvSpPr>
        <p:spPr>
          <a:xfrm>
            <a:off x="217488" y="814388"/>
            <a:ext cx="7127875" cy="4010025"/>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CC6BF5BC-8C94-4AF7-AC93-3262D35AC53E}"/>
              </a:ext>
            </a:extLst>
          </p:cNvPr>
          <p:cNvSpPr txBox="1">
            <a:spLocks noGrp="1"/>
          </p:cNvSpPr>
          <p:nvPr>
            <p:ph type="body" sz="quarter" idx="1"/>
          </p:nvPr>
        </p:nvSpPr>
        <p:spPr/>
        <p:txBody>
          <a:bodyPr>
            <a:spAutoFit/>
          </a:bodyPr>
          <a:lstStyle/>
          <a:p>
            <a:endParaRPr lang="el-GR">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6A2417F9-C2D7-4948-97E4-8D6976994930}"/>
              </a:ext>
            </a:extLst>
          </p:cNvPr>
          <p:cNvSpPr txBox="1">
            <a:spLocks noGrp="1"/>
          </p:cNvSpPr>
          <p:nvPr>
            <p:ph type="sldNum" sz="quarter" idx="5"/>
          </p:nvPr>
        </p:nvSpPr>
        <p:spPr>
          <a:ln/>
        </p:spPr>
        <p:txBody>
          <a:bodyPr lIns="0" tIns="0" rIns="0" bIns="0" anchor="b" anchorCtr="0">
            <a:noAutofit/>
          </a:bodyPr>
          <a:lstStyle/>
          <a:p>
            <a:pPr lvl="0"/>
            <a:fld id="{137A7262-B6D7-40A8-9495-5700A88E92D7}" type="slidenum">
              <a:t>11</a:t>
            </a:fld>
            <a:endParaRPr lang="el-GR"/>
          </a:p>
        </p:txBody>
      </p:sp>
      <p:sp>
        <p:nvSpPr>
          <p:cNvPr id="2" name="Θέση εικόνας διαφάνειας 1">
            <a:extLst>
              <a:ext uri="{FF2B5EF4-FFF2-40B4-BE49-F238E27FC236}">
                <a16:creationId xmlns:a16="http://schemas.microsoft.com/office/drawing/2014/main" id="{67A7C391-372B-4AFE-88FB-4571D2D7D47C}"/>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76CFDE86-00F5-499A-9D4E-C80B84F72B1D}"/>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B2A9DEC7-BC10-462D-AF10-C56C5C14BB30}"/>
              </a:ext>
            </a:extLst>
          </p:cNvPr>
          <p:cNvSpPr txBox="1">
            <a:spLocks noGrp="1"/>
          </p:cNvSpPr>
          <p:nvPr>
            <p:ph type="sldNum" sz="quarter" idx="5"/>
          </p:nvPr>
        </p:nvSpPr>
        <p:spPr>
          <a:ln/>
        </p:spPr>
        <p:txBody>
          <a:bodyPr lIns="0" tIns="0" rIns="0" bIns="0" anchor="b" anchorCtr="0">
            <a:noAutofit/>
          </a:bodyPr>
          <a:lstStyle/>
          <a:p>
            <a:pPr lvl="0"/>
            <a:fld id="{4FA31233-F785-4832-A062-E3735A4426F0}" type="slidenum">
              <a:t>12</a:t>
            </a:fld>
            <a:endParaRPr lang="el-GR"/>
          </a:p>
        </p:txBody>
      </p:sp>
      <p:sp>
        <p:nvSpPr>
          <p:cNvPr id="2" name="Θέση εικόνας διαφάνειας 1">
            <a:extLst>
              <a:ext uri="{FF2B5EF4-FFF2-40B4-BE49-F238E27FC236}">
                <a16:creationId xmlns:a16="http://schemas.microsoft.com/office/drawing/2014/main" id="{540D5A03-30D2-4C53-BE7B-139E0E5FD69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55351952-0BE7-4868-BBA1-BF8D641954AA}"/>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47E0DB0D-F2F3-4EDD-9FE2-E10ABCFC15ED}"/>
              </a:ext>
            </a:extLst>
          </p:cNvPr>
          <p:cNvSpPr txBox="1">
            <a:spLocks noGrp="1"/>
          </p:cNvSpPr>
          <p:nvPr>
            <p:ph type="sldNum" sz="quarter" idx="5"/>
          </p:nvPr>
        </p:nvSpPr>
        <p:spPr>
          <a:ln/>
        </p:spPr>
        <p:txBody>
          <a:bodyPr lIns="0" tIns="0" rIns="0" bIns="0" anchor="b" anchorCtr="0">
            <a:noAutofit/>
          </a:bodyPr>
          <a:lstStyle/>
          <a:p>
            <a:pPr lvl="0"/>
            <a:fld id="{64AA8EAC-48F5-4FE0-A3EF-2A75CE011523}" type="slidenum">
              <a:t>13</a:t>
            </a:fld>
            <a:endParaRPr lang="el-GR"/>
          </a:p>
        </p:txBody>
      </p:sp>
      <p:sp>
        <p:nvSpPr>
          <p:cNvPr id="2" name="Θέση εικόνας διαφάνειας 1">
            <a:extLst>
              <a:ext uri="{FF2B5EF4-FFF2-40B4-BE49-F238E27FC236}">
                <a16:creationId xmlns:a16="http://schemas.microsoft.com/office/drawing/2014/main" id="{4207E7F4-1A1B-4D88-8AD0-AC87E8D71C9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CAD6706A-2289-448E-BD8D-8C2C4DC0AC3C}"/>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A78E5A79-88DF-498D-8532-F866C3E64E4C}"/>
              </a:ext>
            </a:extLst>
          </p:cNvPr>
          <p:cNvSpPr txBox="1">
            <a:spLocks noGrp="1"/>
          </p:cNvSpPr>
          <p:nvPr>
            <p:ph type="sldNum" sz="quarter" idx="5"/>
          </p:nvPr>
        </p:nvSpPr>
        <p:spPr>
          <a:ln/>
        </p:spPr>
        <p:txBody>
          <a:bodyPr lIns="0" tIns="0" rIns="0" bIns="0" anchor="b" anchorCtr="0">
            <a:noAutofit/>
          </a:bodyPr>
          <a:lstStyle/>
          <a:p>
            <a:pPr lvl="0"/>
            <a:fld id="{D374E837-13C8-4B52-8AF5-81E12503C8C1}" type="slidenum">
              <a:t>14</a:t>
            </a:fld>
            <a:endParaRPr lang="el-GR"/>
          </a:p>
        </p:txBody>
      </p:sp>
      <p:sp>
        <p:nvSpPr>
          <p:cNvPr id="2" name="Θέση εικόνας διαφάνειας 1">
            <a:extLst>
              <a:ext uri="{FF2B5EF4-FFF2-40B4-BE49-F238E27FC236}">
                <a16:creationId xmlns:a16="http://schemas.microsoft.com/office/drawing/2014/main" id="{D69E13FB-837C-4546-B528-2869AEF3711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41A6FDD2-957E-4104-B367-C664F3D20978}"/>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1CE1ADAA-4D5C-49CF-9589-DBF1972172FB}"/>
              </a:ext>
            </a:extLst>
          </p:cNvPr>
          <p:cNvSpPr txBox="1">
            <a:spLocks noGrp="1"/>
          </p:cNvSpPr>
          <p:nvPr>
            <p:ph type="sldNum" sz="quarter" idx="5"/>
          </p:nvPr>
        </p:nvSpPr>
        <p:spPr>
          <a:ln/>
        </p:spPr>
        <p:txBody>
          <a:bodyPr lIns="0" tIns="0" rIns="0" bIns="0" anchor="b" anchorCtr="0">
            <a:noAutofit/>
          </a:bodyPr>
          <a:lstStyle/>
          <a:p>
            <a:pPr lvl="0"/>
            <a:fld id="{F79861BA-FAC7-408C-BD89-BFF46A18BCB1}" type="slidenum">
              <a:t>15</a:t>
            </a:fld>
            <a:endParaRPr lang="el-GR"/>
          </a:p>
        </p:txBody>
      </p:sp>
      <p:sp>
        <p:nvSpPr>
          <p:cNvPr id="2" name="Θέση εικόνας διαφάνειας 1">
            <a:extLst>
              <a:ext uri="{FF2B5EF4-FFF2-40B4-BE49-F238E27FC236}">
                <a16:creationId xmlns:a16="http://schemas.microsoft.com/office/drawing/2014/main" id="{CC175810-A0D0-40BB-86CE-3918CB0A4067}"/>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17EE6F4C-8B3F-461F-81A0-85D191F88440}"/>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34A582BE-9A48-4E1B-9437-383256B56320}"/>
              </a:ext>
            </a:extLst>
          </p:cNvPr>
          <p:cNvSpPr txBox="1">
            <a:spLocks noGrp="1"/>
          </p:cNvSpPr>
          <p:nvPr>
            <p:ph type="sldNum" sz="quarter" idx="5"/>
          </p:nvPr>
        </p:nvSpPr>
        <p:spPr>
          <a:ln/>
        </p:spPr>
        <p:txBody>
          <a:bodyPr lIns="0" tIns="0" rIns="0" bIns="0" anchor="b" anchorCtr="0">
            <a:noAutofit/>
          </a:bodyPr>
          <a:lstStyle/>
          <a:p>
            <a:pPr lvl="0"/>
            <a:fld id="{008C6EF8-95C0-4D29-8C21-74B5335C5771}" type="slidenum">
              <a:t>3</a:t>
            </a:fld>
            <a:endParaRPr lang="el-GR"/>
          </a:p>
        </p:txBody>
      </p:sp>
      <p:sp>
        <p:nvSpPr>
          <p:cNvPr id="2" name="Θέση εικόνας διαφάνειας 1">
            <a:extLst>
              <a:ext uri="{FF2B5EF4-FFF2-40B4-BE49-F238E27FC236}">
                <a16:creationId xmlns:a16="http://schemas.microsoft.com/office/drawing/2014/main" id="{BD93B74C-0378-457A-BE93-2BAA4AA1C642}"/>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8BFF72CA-78C1-49C0-8FCF-7DC159BBB122}"/>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18E475B6-EC52-437B-B4F4-800602544383}"/>
              </a:ext>
            </a:extLst>
          </p:cNvPr>
          <p:cNvSpPr txBox="1">
            <a:spLocks noGrp="1"/>
          </p:cNvSpPr>
          <p:nvPr>
            <p:ph type="sldNum" sz="quarter" idx="5"/>
          </p:nvPr>
        </p:nvSpPr>
        <p:spPr>
          <a:ln/>
        </p:spPr>
        <p:txBody>
          <a:bodyPr lIns="0" tIns="0" rIns="0" bIns="0" anchor="b" anchorCtr="0">
            <a:noAutofit/>
          </a:bodyPr>
          <a:lstStyle/>
          <a:p>
            <a:pPr lvl="0"/>
            <a:fld id="{82B89A2F-8C35-4112-9B51-A14233C7322F}" type="slidenum">
              <a:t>4</a:t>
            </a:fld>
            <a:endParaRPr lang="el-GR"/>
          </a:p>
        </p:txBody>
      </p:sp>
      <p:sp>
        <p:nvSpPr>
          <p:cNvPr id="2" name="Θέση εικόνας διαφάνειας 1">
            <a:extLst>
              <a:ext uri="{FF2B5EF4-FFF2-40B4-BE49-F238E27FC236}">
                <a16:creationId xmlns:a16="http://schemas.microsoft.com/office/drawing/2014/main" id="{A0F5C454-D905-4525-BF9B-D89AA39265F6}"/>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D66D2B0C-527D-4CE4-A56D-3A48C08F2AF8}"/>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D761A3A7-02A8-4BCB-8DEB-DEE7B660E0C5}"/>
              </a:ext>
            </a:extLst>
          </p:cNvPr>
          <p:cNvSpPr txBox="1">
            <a:spLocks noGrp="1"/>
          </p:cNvSpPr>
          <p:nvPr>
            <p:ph type="sldNum" sz="quarter" idx="5"/>
          </p:nvPr>
        </p:nvSpPr>
        <p:spPr>
          <a:ln/>
        </p:spPr>
        <p:txBody>
          <a:bodyPr lIns="0" tIns="0" rIns="0" bIns="0" anchor="b" anchorCtr="0">
            <a:noAutofit/>
          </a:bodyPr>
          <a:lstStyle/>
          <a:p>
            <a:pPr lvl="0"/>
            <a:fld id="{1E1DDEAE-162A-4648-9AB8-51AB8AB2B74E}" type="slidenum">
              <a:t>5</a:t>
            </a:fld>
            <a:endParaRPr lang="el-GR"/>
          </a:p>
        </p:txBody>
      </p:sp>
      <p:sp>
        <p:nvSpPr>
          <p:cNvPr id="2" name="Θέση εικόνας διαφάνειας 1">
            <a:extLst>
              <a:ext uri="{FF2B5EF4-FFF2-40B4-BE49-F238E27FC236}">
                <a16:creationId xmlns:a16="http://schemas.microsoft.com/office/drawing/2014/main" id="{A85BAF3B-AAB9-46E3-AA11-BE54739C1CE6}"/>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CC1A696A-3784-4EAE-92CF-DD75405E68DE}"/>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F3D0DD8D-F484-40BE-A609-4BE8AEA43E69}"/>
              </a:ext>
            </a:extLst>
          </p:cNvPr>
          <p:cNvSpPr txBox="1">
            <a:spLocks noGrp="1"/>
          </p:cNvSpPr>
          <p:nvPr>
            <p:ph type="sldNum" sz="quarter" idx="5"/>
          </p:nvPr>
        </p:nvSpPr>
        <p:spPr>
          <a:ln/>
        </p:spPr>
        <p:txBody>
          <a:bodyPr lIns="0" tIns="0" rIns="0" bIns="0" anchor="b" anchorCtr="0">
            <a:noAutofit/>
          </a:bodyPr>
          <a:lstStyle/>
          <a:p>
            <a:pPr lvl="0"/>
            <a:fld id="{3881FD29-EA1E-4BC7-8E41-997C3BFEA739}" type="slidenum">
              <a:t>6</a:t>
            </a:fld>
            <a:endParaRPr lang="el-GR"/>
          </a:p>
        </p:txBody>
      </p:sp>
      <p:sp>
        <p:nvSpPr>
          <p:cNvPr id="2" name="Θέση εικόνας διαφάνειας 1">
            <a:extLst>
              <a:ext uri="{FF2B5EF4-FFF2-40B4-BE49-F238E27FC236}">
                <a16:creationId xmlns:a16="http://schemas.microsoft.com/office/drawing/2014/main" id="{CF69DBAE-7532-44BC-B360-DC48CD79402D}"/>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D9F55B74-FB00-496F-90A3-F9572EF48287}"/>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C89826BF-33FA-45DD-BFF7-967EF024C692}"/>
              </a:ext>
            </a:extLst>
          </p:cNvPr>
          <p:cNvSpPr txBox="1">
            <a:spLocks noGrp="1"/>
          </p:cNvSpPr>
          <p:nvPr>
            <p:ph type="sldNum" sz="quarter" idx="5"/>
          </p:nvPr>
        </p:nvSpPr>
        <p:spPr>
          <a:ln/>
        </p:spPr>
        <p:txBody>
          <a:bodyPr lIns="0" tIns="0" rIns="0" bIns="0" anchor="b" anchorCtr="0">
            <a:noAutofit/>
          </a:bodyPr>
          <a:lstStyle/>
          <a:p>
            <a:pPr lvl="0"/>
            <a:fld id="{DBBD7AD8-A5BD-4D47-B470-1E075DBAD6D6}" type="slidenum">
              <a:t>7</a:t>
            </a:fld>
            <a:endParaRPr lang="el-GR"/>
          </a:p>
        </p:txBody>
      </p:sp>
      <p:sp>
        <p:nvSpPr>
          <p:cNvPr id="2" name="Θέση εικόνας διαφάνειας 1">
            <a:extLst>
              <a:ext uri="{FF2B5EF4-FFF2-40B4-BE49-F238E27FC236}">
                <a16:creationId xmlns:a16="http://schemas.microsoft.com/office/drawing/2014/main" id="{95E8DF2C-6C21-40EE-963E-E2A12FAA33D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9F25509A-B517-4481-BF05-48B4045D9179}"/>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AA443469-BFD3-44D6-9010-FE5206771080}"/>
              </a:ext>
            </a:extLst>
          </p:cNvPr>
          <p:cNvSpPr txBox="1">
            <a:spLocks noGrp="1"/>
          </p:cNvSpPr>
          <p:nvPr>
            <p:ph type="sldNum" sz="quarter" idx="5"/>
          </p:nvPr>
        </p:nvSpPr>
        <p:spPr>
          <a:ln/>
        </p:spPr>
        <p:txBody>
          <a:bodyPr lIns="0" tIns="0" rIns="0" bIns="0" anchor="b" anchorCtr="0">
            <a:noAutofit/>
          </a:bodyPr>
          <a:lstStyle/>
          <a:p>
            <a:pPr lvl="0"/>
            <a:fld id="{C44EBE87-B5FC-4707-AB27-7ECE99BF38F0}" type="slidenum">
              <a:t>8</a:t>
            </a:fld>
            <a:endParaRPr lang="el-GR"/>
          </a:p>
        </p:txBody>
      </p:sp>
      <p:sp>
        <p:nvSpPr>
          <p:cNvPr id="2" name="Θέση εικόνας διαφάνειας 1">
            <a:extLst>
              <a:ext uri="{FF2B5EF4-FFF2-40B4-BE49-F238E27FC236}">
                <a16:creationId xmlns:a16="http://schemas.microsoft.com/office/drawing/2014/main" id="{1978A83B-BCC1-4066-A566-9A04010F4D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9077583E-811D-437C-9287-0A53A62C844C}"/>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AE70C3FC-A3AC-4A33-A1E0-E6F7A83DCD70}"/>
              </a:ext>
            </a:extLst>
          </p:cNvPr>
          <p:cNvSpPr txBox="1">
            <a:spLocks noGrp="1"/>
          </p:cNvSpPr>
          <p:nvPr>
            <p:ph type="sldNum" sz="quarter" idx="5"/>
          </p:nvPr>
        </p:nvSpPr>
        <p:spPr>
          <a:ln/>
        </p:spPr>
        <p:txBody>
          <a:bodyPr lIns="0" tIns="0" rIns="0" bIns="0" anchor="b" anchorCtr="0">
            <a:noAutofit/>
          </a:bodyPr>
          <a:lstStyle/>
          <a:p>
            <a:pPr lvl="0"/>
            <a:fld id="{C3D07AB3-4959-4660-A07A-DDA5B31FF33E}" type="slidenum">
              <a:t>9</a:t>
            </a:fld>
            <a:endParaRPr lang="el-GR"/>
          </a:p>
        </p:txBody>
      </p:sp>
      <p:sp>
        <p:nvSpPr>
          <p:cNvPr id="2" name="Θέση εικόνας διαφάνειας 1">
            <a:extLst>
              <a:ext uri="{FF2B5EF4-FFF2-40B4-BE49-F238E27FC236}">
                <a16:creationId xmlns:a16="http://schemas.microsoft.com/office/drawing/2014/main" id="{ED0E3C9E-0B16-4CA1-80E9-70BDBB2311F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7AAA1BDC-F5DC-4CA4-9A48-BF73A4F1CAE2}"/>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7EA39AD2-DA97-4C29-8DEB-464E5DEB97B3}"/>
              </a:ext>
            </a:extLst>
          </p:cNvPr>
          <p:cNvSpPr txBox="1">
            <a:spLocks noGrp="1"/>
          </p:cNvSpPr>
          <p:nvPr>
            <p:ph type="sldNum" sz="quarter" idx="5"/>
          </p:nvPr>
        </p:nvSpPr>
        <p:spPr>
          <a:ln/>
        </p:spPr>
        <p:txBody>
          <a:bodyPr lIns="0" tIns="0" rIns="0" bIns="0" anchor="b" anchorCtr="0">
            <a:noAutofit/>
          </a:bodyPr>
          <a:lstStyle/>
          <a:p>
            <a:pPr lvl="0"/>
            <a:fld id="{5745F8F2-818D-4AF5-B62E-30262B4DFE2A}" type="slidenum">
              <a:t>10</a:t>
            </a:fld>
            <a:endParaRPr lang="el-GR"/>
          </a:p>
        </p:txBody>
      </p:sp>
      <p:sp>
        <p:nvSpPr>
          <p:cNvPr id="2" name="Θέση εικόνας διαφάνειας 1">
            <a:extLst>
              <a:ext uri="{FF2B5EF4-FFF2-40B4-BE49-F238E27FC236}">
                <a16:creationId xmlns:a16="http://schemas.microsoft.com/office/drawing/2014/main" id="{3DE4A7F9-349B-4698-AAF2-9E2674E9F56C}"/>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10A985CB-14E5-4952-A97B-7E4487507D37}"/>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F7D2064-314C-49FE-B3E4-FB210C71F5F5}"/>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4F25C46D-7CEA-4500-A97B-D85D9C21EB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7F3DFF08-30D0-4716-B5E8-ED0F68FC0AAF}"/>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0CAC37BF-955A-443F-BAC4-BCE1B0C6F6A3}"/>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30F7BC44-3021-4556-A310-8F649BF0F1E1}"/>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3721465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C6FAB8B-64AD-48EE-8EC8-B821795E2C06}"/>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383000A2-6CCD-4036-BD4C-032CFD03F766}"/>
              </a:ext>
            </a:extLst>
          </p:cNvPr>
          <p:cNvSpPr>
            <a:spLocks noGrp="1"/>
          </p:cNvSpPr>
          <p:nvPr>
            <p:ph type="body" orient="vert" idx="1"/>
          </p:nvPr>
        </p:nvSpPr>
        <p:spPr/>
        <p:txBody>
          <a:bodyPr vert="eaVert"/>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a:extLst>
              <a:ext uri="{FF2B5EF4-FFF2-40B4-BE49-F238E27FC236}">
                <a16:creationId xmlns:a16="http://schemas.microsoft.com/office/drawing/2014/main" id="{DA94E430-1B81-4615-812A-E0382D7AE025}"/>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1FB2CA94-C6FE-44C4-84ED-67755B5C12F7}"/>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4EB7E3E9-5F03-4F5F-93C7-08A5A7C7C07D}"/>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3948032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A3162417-C3EA-47C6-A192-A4FFD67DB875}"/>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F1C5CB3B-418E-4D09-A6F0-4A3EEC3441E1}"/>
              </a:ext>
            </a:extLst>
          </p:cNvPr>
          <p:cNvSpPr>
            <a:spLocks noGrp="1"/>
          </p:cNvSpPr>
          <p:nvPr>
            <p:ph type="body" orient="vert" idx="1"/>
          </p:nvPr>
        </p:nvSpPr>
        <p:spPr>
          <a:xfrm>
            <a:off x="838200" y="365125"/>
            <a:ext cx="7734300" cy="5811838"/>
          </a:xfrm>
        </p:spPr>
        <p:txBody>
          <a:bodyPr vert="eaVert"/>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a:extLst>
              <a:ext uri="{FF2B5EF4-FFF2-40B4-BE49-F238E27FC236}">
                <a16:creationId xmlns:a16="http://schemas.microsoft.com/office/drawing/2014/main" id="{0F0024F1-CF18-4EE4-85E2-8BAC334E9DC9}"/>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2440B885-D21C-4B95-9DE7-8575588367FA}"/>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930BABC3-0A7A-498E-BC2D-E841FBE64E15}"/>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2899376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B9ECA2F-3775-444B-9D7B-9EAB932A553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ECE5491A-F4A3-43D7-AB35-4AB356D9EAB3}"/>
              </a:ext>
            </a:extLst>
          </p:cNvPr>
          <p:cNvSpPr>
            <a:spLocks noGrp="1"/>
          </p:cNvSpPr>
          <p:nvPr>
            <p:ph idx="1"/>
          </p:nvPr>
        </p:nvSpPr>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a:extLst>
              <a:ext uri="{FF2B5EF4-FFF2-40B4-BE49-F238E27FC236}">
                <a16:creationId xmlns:a16="http://schemas.microsoft.com/office/drawing/2014/main" id="{5F332AC5-4650-4DC6-A9F6-DEE3B2CE963B}"/>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03EFAFA7-24C4-46EB-AE1D-506E6483042B}"/>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EB32D2E1-DE99-4537-8528-F74099741EFC}"/>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2242091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173A5BF-52B7-4226-9C1A-4A7F00FF7643}"/>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A85481A0-FF1C-484F-A2DF-7DF485A65B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Επεξεργασία στυλ υποδείγματος κειμένου</a:t>
            </a:r>
          </a:p>
        </p:txBody>
      </p:sp>
      <p:sp>
        <p:nvSpPr>
          <p:cNvPr id="4" name="Θέση ημερομηνίας 3">
            <a:extLst>
              <a:ext uri="{FF2B5EF4-FFF2-40B4-BE49-F238E27FC236}">
                <a16:creationId xmlns:a16="http://schemas.microsoft.com/office/drawing/2014/main" id="{E63C95A2-6BD6-4094-8851-846B28B722FD}"/>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4BBD2235-4458-41C4-8632-D0C0C95C66CB}"/>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1C15D537-ACD1-4FEE-AC92-4BF59AC4B006}"/>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741299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F0C861A-2281-475E-9666-0B5BE0DF2347}"/>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66D14FB9-3844-443E-8AD7-A88975687E8F}"/>
              </a:ext>
            </a:extLst>
          </p:cNvPr>
          <p:cNvSpPr>
            <a:spLocks noGrp="1"/>
          </p:cNvSpPr>
          <p:nvPr>
            <p:ph sz="half" idx="1"/>
          </p:nvPr>
        </p:nvSpPr>
        <p:spPr>
          <a:xfrm>
            <a:off x="838200" y="1825625"/>
            <a:ext cx="5181600" cy="435133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περιεχομένου 3">
            <a:extLst>
              <a:ext uri="{FF2B5EF4-FFF2-40B4-BE49-F238E27FC236}">
                <a16:creationId xmlns:a16="http://schemas.microsoft.com/office/drawing/2014/main" id="{78392965-3562-4733-9005-BCC3A4E46C21}"/>
              </a:ext>
            </a:extLst>
          </p:cNvPr>
          <p:cNvSpPr>
            <a:spLocks noGrp="1"/>
          </p:cNvSpPr>
          <p:nvPr>
            <p:ph sz="half" idx="2"/>
          </p:nvPr>
        </p:nvSpPr>
        <p:spPr>
          <a:xfrm>
            <a:off x="6172200" y="1825625"/>
            <a:ext cx="5181600" cy="435133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ημερομηνίας 4">
            <a:extLst>
              <a:ext uri="{FF2B5EF4-FFF2-40B4-BE49-F238E27FC236}">
                <a16:creationId xmlns:a16="http://schemas.microsoft.com/office/drawing/2014/main" id="{8331BEB4-A213-46FD-AB00-CF74FA30530A}"/>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6" name="Θέση υποσέλιδου 5">
            <a:extLst>
              <a:ext uri="{FF2B5EF4-FFF2-40B4-BE49-F238E27FC236}">
                <a16:creationId xmlns:a16="http://schemas.microsoft.com/office/drawing/2014/main" id="{7D99EA7B-C4A0-4E0F-BF27-407DAC0A4282}"/>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93916A71-9724-45F7-8250-C0CE0C1FC1A7}"/>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79425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C52216-B482-4546-AA92-6E36C62CD1AD}"/>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C0D27406-E197-4B7A-840D-B8BC1CB7BB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4" name="Θέση περιεχομένου 3">
            <a:extLst>
              <a:ext uri="{FF2B5EF4-FFF2-40B4-BE49-F238E27FC236}">
                <a16:creationId xmlns:a16="http://schemas.microsoft.com/office/drawing/2014/main" id="{BB58E56D-397B-4682-8A15-E5D391A1BFDD}"/>
              </a:ext>
            </a:extLst>
          </p:cNvPr>
          <p:cNvSpPr>
            <a:spLocks noGrp="1"/>
          </p:cNvSpPr>
          <p:nvPr>
            <p:ph sz="half" idx="2"/>
          </p:nvPr>
        </p:nvSpPr>
        <p:spPr>
          <a:xfrm>
            <a:off x="839788" y="2505075"/>
            <a:ext cx="5157787" cy="368458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κειμένου 4">
            <a:extLst>
              <a:ext uri="{FF2B5EF4-FFF2-40B4-BE49-F238E27FC236}">
                <a16:creationId xmlns:a16="http://schemas.microsoft.com/office/drawing/2014/main" id="{FFC26C23-F185-4B48-80F5-8F2592A926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6" name="Θέση περιεχομένου 5">
            <a:extLst>
              <a:ext uri="{FF2B5EF4-FFF2-40B4-BE49-F238E27FC236}">
                <a16:creationId xmlns:a16="http://schemas.microsoft.com/office/drawing/2014/main" id="{CA7275C5-BBF6-4846-B02D-0108A3440BD4}"/>
              </a:ext>
            </a:extLst>
          </p:cNvPr>
          <p:cNvSpPr>
            <a:spLocks noGrp="1"/>
          </p:cNvSpPr>
          <p:nvPr>
            <p:ph sz="quarter" idx="4"/>
          </p:nvPr>
        </p:nvSpPr>
        <p:spPr>
          <a:xfrm>
            <a:off x="6172200" y="2505075"/>
            <a:ext cx="5183188" cy="368458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7" name="Θέση ημερομηνίας 6">
            <a:extLst>
              <a:ext uri="{FF2B5EF4-FFF2-40B4-BE49-F238E27FC236}">
                <a16:creationId xmlns:a16="http://schemas.microsoft.com/office/drawing/2014/main" id="{4271BD1F-2571-4D3F-91FC-A98EF7791E93}"/>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8" name="Θέση υποσέλιδου 7">
            <a:extLst>
              <a:ext uri="{FF2B5EF4-FFF2-40B4-BE49-F238E27FC236}">
                <a16:creationId xmlns:a16="http://schemas.microsoft.com/office/drawing/2014/main" id="{F672F559-B510-4008-9718-B0B179C83EC2}"/>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59B15EFD-129A-483A-BC1C-60BA0C6A3D1A}"/>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138702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25F0ABA-28E4-45BA-90B2-2F8075B4BD52}"/>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34E236BB-CF2F-4C2C-BD13-C36E0010AAC7}"/>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4" name="Θέση υποσέλιδου 3">
            <a:extLst>
              <a:ext uri="{FF2B5EF4-FFF2-40B4-BE49-F238E27FC236}">
                <a16:creationId xmlns:a16="http://schemas.microsoft.com/office/drawing/2014/main" id="{2835D9B5-D6A0-4A37-ACE4-7F6B92C1F80F}"/>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2C50E4AA-F46E-4FC2-B4BE-5683E90C2B44}"/>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222567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59D81E0D-76B9-45A0-8BB6-45A5A92A09F5}"/>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3" name="Θέση υποσέλιδου 2">
            <a:extLst>
              <a:ext uri="{FF2B5EF4-FFF2-40B4-BE49-F238E27FC236}">
                <a16:creationId xmlns:a16="http://schemas.microsoft.com/office/drawing/2014/main" id="{2F68E5B1-E340-4471-A08E-334756D51D3A}"/>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05BE8A02-57D4-42D6-91CD-7C6F392748E2}"/>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4025108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7A4185E-28DE-4E88-8EBE-C3E65A1F1AF2}"/>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82A7E258-3677-4249-B1B3-3A9B9E5784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κειμένου 3">
            <a:extLst>
              <a:ext uri="{FF2B5EF4-FFF2-40B4-BE49-F238E27FC236}">
                <a16:creationId xmlns:a16="http://schemas.microsoft.com/office/drawing/2014/main" id="{BD992CC4-A728-4FCA-B41B-2AC83B704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Επεξεργασία στυλ υποδείγματος κειμένου</a:t>
            </a:r>
          </a:p>
        </p:txBody>
      </p:sp>
      <p:sp>
        <p:nvSpPr>
          <p:cNvPr id="5" name="Θέση ημερομηνίας 4">
            <a:extLst>
              <a:ext uri="{FF2B5EF4-FFF2-40B4-BE49-F238E27FC236}">
                <a16:creationId xmlns:a16="http://schemas.microsoft.com/office/drawing/2014/main" id="{C37A9221-6587-4DA9-B73B-1FA57AFBA335}"/>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6" name="Θέση υποσέλιδου 5">
            <a:extLst>
              <a:ext uri="{FF2B5EF4-FFF2-40B4-BE49-F238E27FC236}">
                <a16:creationId xmlns:a16="http://schemas.microsoft.com/office/drawing/2014/main" id="{7848938D-9356-4814-9A58-3C3A4723DC98}"/>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149218FE-AEE3-4973-8013-02CE9AB30AE6}"/>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90603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4181DC6-6BCF-45BB-9DCA-AA7873B21F98}"/>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81D7C913-0666-40FA-B475-AA3BFE88D9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B35EA870-3EC9-4594-A595-6859913A6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Επεξεργασία στυλ υποδείγματος κειμένου</a:t>
            </a:r>
          </a:p>
        </p:txBody>
      </p:sp>
      <p:sp>
        <p:nvSpPr>
          <p:cNvPr id="5" name="Θέση ημερομηνίας 4">
            <a:extLst>
              <a:ext uri="{FF2B5EF4-FFF2-40B4-BE49-F238E27FC236}">
                <a16:creationId xmlns:a16="http://schemas.microsoft.com/office/drawing/2014/main" id="{EA0D2E83-8607-4D32-B089-831AEC7E3AC0}"/>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6" name="Θέση υποσέλιδου 5">
            <a:extLst>
              <a:ext uri="{FF2B5EF4-FFF2-40B4-BE49-F238E27FC236}">
                <a16:creationId xmlns:a16="http://schemas.microsoft.com/office/drawing/2014/main" id="{2A71489E-128A-47AE-BC32-9FD531F0B482}"/>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0A334B98-349F-415F-81C2-689EF42B2599}"/>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3880487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1FCE4B37-0EF7-490E-A236-D1C0205EDD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5E527D68-26DB-42A4-BC2F-058F889A3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a:extLst>
              <a:ext uri="{FF2B5EF4-FFF2-40B4-BE49-F238E27FC236}">
                <a16:creationId xmlns:a16="http://schemas.microsoft.com/office/drawing/2014/main" id="{B5C0457C-DD93-4BD6-9C3D-1D34271191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692535A3-E06E-48BF-98CF-81883A41FF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F61B01BB-B577-468D-83C5-F1BADC5AAE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95D23-082A-47F5-ABC1-6A905BC5F9C9}" type="slidenum">
              <a:rPr lang="el-GR" smtClean="0"/>
              <a:t>‹#›</a:t>
            </a:fld>
            <a:endParaRPr lang="el-GR"/>
          </a:p>
        </p:txBody>
      </p:sp>
    </p:spTree>
    <p:extLst>
      <p:ext uri="{BB962C8B-B14F-4D97-AF65-F5344CB8AC3E}">
        <p14:creationId xmlns:p14="http://schemas.microsoft.com/office/powerpoint/2010/main" val="4051194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forms/d/e/1FAIpQLSdzKs4Q8SmRJ6sTXlakWBZ8bvoQOgvT1tH1t5dmgxPahNmsig/viewform?c=0&amp;w=1"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2B2AD29C-168C-4D88-A995-97A2781412D2}"/>
              </a:ext>
            </a:extLst>
          </p:cNvPr>
          <p:cNvSpPr txBox="1">
            <a:spLocks/>
          </p:cNvSpPr>
          <p:nvPr/>
        </p:nvSpPr>
        <p:spPr>
          <a:xfrm>
            <a:off x="2008491" y="503582"/>
            <a:ext cx="8229024" cy="453647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l-GR" b="1" i="1" dirty="0">
                <a:cs typeface="Tahoma" pitchFamily="2"/>
              </a:rPr>
            </a:br>
            <a:br>
              <a:rPr lang="el-GR" b="1" i="1" dirty="0">
                <a:cs typeface="Tahoma" pitchFamily="2"/>
              </a:rPr>
            </a:br>
            <a:br>
              <a:rPr lang="el-GR" b="1" i="1" dirty="0">
                <a:solidFill>
                  <a:srgbClr val="111111"/>
                </a:solidFill>
                <a:cs typeface="Tahoma" pitchFamily="2"/>
              </a:rPr>
            </a:br>
            <a:r>
              <a:rPr lang="el-GR" b="1" i="1" dirty="0">
                <a:solidFill>
                  <a:srgbClr val="111111"/>
                </a:solidFill>
                <a:cs typeface="Tahoma" pitchFamily="2"/>
              </a:rPr>
              <a:t>Υποχρεωτική Εργασία</a:t>
            </a:r>
            <a:br>
              <a:rPr lang="el-GR" b="1" i="1" dirty="0">
                <a:solidFill>
                  <a:srgbClr val="111111"/>
                </a:solidFill>
                <a:cs typeface="Tahoma" pitchFamily="2"/>
              </a:rPr>
            </a:br>
            <a:r>
              <a:rPr lang="el-GR" b="1" i="1" dirty="0">
                <a:solidFill>
                  <a:srgbClr val="111111"/>
                </a:solidFill>
                <a:cs typeface="Tahoma" pitchFamily="2"/>
              </a:rPr>
              <a:t> Επικοινωνίας </a:t>
            </a:r>
            <a:br>
              <a:rPr lang="el-GR" b="1" i="1" dirty="0">
                <a:solidFill>
                  <a:srgbClr val="111111"/>
                </a:solidFill>
                <a:cs typeface="Tahoma" pitchFamily="2"/>
              </a:rPr>
            </a:br>
            <a:r>
              <a:rPr lang="el-GR" b="1" i="1" dirty="0">
                <a:solidFill>
                  <a:srgbClr val="111111"/>
                </a:solidFill>
                <a:cs typeface="Tahoma" pitchFamily="2"/>
              </a:rPr>
              <a:t>Ανθρώπου – Υπολογιστή</a:t>
            </a:r>
            <a:br>
              <a:rPr lang="el-GR" b="1" i="1" dirty="0">
                <a:solidFill>
                  <a:srgbClr val="111111"/>
                </a:solidFill>
                <a:cs typeface="Tahoma" pitchFamily="2"/>
              </a:rPr>
            </a:br>
            <a:br>
              <a:rPr lang="el-GR" b="1" i="1" dirty="0">
                <a:solidFill>
                  <a:srgbClr val="111111"/>
                </a:solidFill>
                <a:cs typeface="Tahoma" pitchFamily="2"/>
              </a:rPr>
            </a:br>
            <a:r>
              <a:rPr lang="el-GR" b="1" i="1" dirty="0">
                <a:solidFill>
                  <a:srgbClr val="111111"/>
                </a:solidFill>
                <a:cs typeface="Tahoma" pitchFamily="2"/>
              </a:rPr>
              <a:t>Τελικό παραδοτέο</a:t>
            </a:r>
            <a:endParaRPr lang="el-GR" i="1" dirty="0">
              <a:solidFill>
                <a:srgbClr val="111111"/>
              </a:solidFill>
              <a:cs typeface="Tahoma" pitchFamily="2"/>
            </a:endParaRPr>
          </a:p>
        </p:txBody>
      </p:sp>
      <p:sp>
        <p:nvSpPr>
          <p:cNvPr id="5" name="TextBox 4">
            <a:extLst>
              <a:ext uri="{FF2B5EF4-FFF2-40B4-BE49-F238E27FC236}">
                <a16:creationId xmlns:a16="http://schemas.microsoft.com/office/drawing/2014/main" id="{2F8A5BCC-B399-46F9-90BC-ADB0B0FA91A8}"/>
              </a:ext>
            </a:extLst>
          </p:cNvPr>
          <p:cNvSpPr txBox="1"/>
          <p:nvPr/>
        </p:nvSpPr>
        <p:spPr>
          <a:xfrm>
            <a:off x="8600662" y="285176"/>
            <a:ext cx="3273706" cy="1045784"/>
          </a:xfrm>
          <a:prstGeom prst="rect">
            <a:avLst/>
          </a:prstGeom>
          <a:noFill/>
          <a:ln>
            <a:noFill/>
          </a:ln>
        </p:spPr>
        <p:txBody>
          <a:bodyPr wrap="square" lIns="81646" tIns="40823" rIns="81646" bIns="40823" anchorCtr="0" compatLnSpc="0">
            <a:spAutoFit/>
          </a:bodyPr>
          <a:lstStyle/>
          <a:p>
            <a:pPr hangingPunct="0"/>
            <a:r>
              <a:rPr lang="el-GR" sz="1633" b="1" i="1" u="sng" dirty="0">
                <a:latin typeface="Liberation Sans" pitchFamily="18"/>
                <a:ea typeface="Segoe UI" pitchFamily="2"/>
                <a:cs typeface="Tahoma" pitchFamily="2"/>
              </a:rPr>
              <a:t>Μέλη Ομάδας:</a:t>
            </a:r>
          </a:p>
          <a:p>
            <a:pPr hangingPunct="0"/>
            <a:r>
              <a:rPr lang="el-GR" sz="1633" dirty="0">
                <a:latin typeface="Liberation Sans" pitchFamily="18"/>
                <a:ea typeface="Segoe UI" pitchFamily="2"/>
                <a:cs typeface="Tahoma" pitchFamily="2"/>
              </a:rPr>
              <a:t>•Κωνσταντίνου Βασίλης 3150085</a:t>
            </a:r>
          </a:p>
          <a:p>
            <a:pPr hangingPunct="0"/>
            <a:r>
              <a:rPr lang="el-GR" sz="1633" dirty="0">
                <a:latin typeface="Liberation Sans" pitchFamily="18"/>
                <a:ea typeface="Segoe UI" pitchFamily="2"/>
                <a:cs typeface="Tahoma" pitchFamily="2"/>
              </a:rPr>
              <a:t>•Φουρφουρής Ιωάννης 3150190</a:t>
            </a:r>
          </a:p>
          <a:p>
            <a:pPr hangingPunct="0"/>
            <a:r>
              <a:rPr lang="el-GR" sz="1633" dirty="0">
                <a:latin typeface="Liberation Sans" pitchFamily="18"/>
                <a:ea typeface="Segoe UI" pitchFamily="2"/>
                <a:cs typeface="Tahoma" pitchFamily="2"/>
              </a:rPr>
              <a:t>•Μελής Αλέξανδρος 3150102</a:t>
            </a:r>
          </a:p>
        </p:txBody>
      </p:sp>
    </p:spTree>
    <p:extLst>
      <p:ext uri="{BB962C8B-B14F-4D97-AF65-F5344CB8AC3E}">
        <p14:creationId xmlns:p14="http://schemas.microsoft.com/office/powerpoint/2010/main" val="14807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2D713BE-0746-4546-891E-1DE24A30CABC}"/>
              </a:ext>
            </a:extLst>
          </p:cNvPr>
          <p:cNvSpPr txBox="1">
            <a:spLocks noGrp="1"/>
          </p:cNvSpPr>
          <p:nvPr>
            <p:ph type="title" idx="4294967295"/>
          </p:nvPr>
        </p:nvSpPr>
        <p:spPr>
          <a:xfrm>
            <a:off x="1704775" y="328774"/>
            <a:ext cx="8230465" cy="577501"/>
          </a:xfrm>
        </p:spPr>
        <p:txBody>
          <a:bodyPr>
            <a:normAutofit fontScale="90000"/>
          </a:bodyPr>
          <a:lstStyle/>
          <a:p>
            <a:pPr lvl="0" algn="ctr"/>
            <a:r>
              <a:rPr lang="el-GR" dirty="0">
                <a:cs typeface="Tahoma" pitchFamily="2"/>
              </a:rPr>
              <a:t>Χάρτινα Πρωτότυπα(Αρχική οθόνη)</a:t>
            </a:r>
          </a:p>
        </p:txBody>
      </p:sp>
      <p:pic>
        <p:nvPicPr>
          <p:cNvPr id="3" name="">
            <a:extLst>
              <a:ext uri="{FF2B5EF4-FFF2-40B4-BE49-F238E27FC236}">
                <a16:creationId xmlns:a16="http://schemas.microsoft.com/office/drawing/2014/main" id="{97DFEEA6-E427-4C7C-AD71-284BF61E7FEF}"/>
              </a:ext>
            </a:extLst>
          </p:cNvPr>
          <p:cNvPicPr>
            <a:picLocks noChangeAspect="1"/>
          </p:cNvPicPr>
          <p:nvPr/>
        </p:nvPicPr>
        <p:blipFill>
          <a:blip r:embed="rId3">
            <a:lum/>
            <a:alphaModFix/>
          </a:blip>
          <a:srcRect/>
          <a:stretch>
            <a:fillRect/>
          </a:stretch>
        </p:blipFill>
        <p:spPr>
          <a:xfrm>
            <a:off x="1772379" y="1907913"/>
            <a:ext cx="2556184" cy="3318108"/>
          </a:xfrm>
          <a:prstGeom prst="rect">
            <a:avLst/>
          </a:prstGeom>
          <a:noFill/>
          <a:ln>
            <a:noFill/>
          </a:ln>
        </p:spPr>
      </p:pic>
      <p:pic>
        <p:nvPicPr>
          <p:cNvPr id="4" name="">
            <a:extLst>
              <a:ext uri="{FF2B5EF4-FFF2-40B4-BE49-F238E27FC236}">
                <a16:creationId xmlns:a16="http://schemas.microsoft.com/office/drawing/2014/main" id="{EA25256C-CC4B-4012-97AB-4461216547B7}"/>
              </a:ext>
            </a:extLst>
          </p:cNvPr>
          <p:cNvPicPr>
            <a:picLocks noChangeAspect="1"/>
          </p:cNvPicPr>
          <p:nvPr/>
        </p:nvPicPr>
        <p:blipFill>
          <a:blip r:embed="rId4">
            <a:lum/>
            <a:alphaModFix/>
          </a:blip>
          <a:srcRect/>
          <a:stretch>
            <a:fillRect/>
          </a:stretch>
        </p:blipFill>
        <p:spPr>
          <a:xfrm>
            <a:off x="5090487" y="1728943"/>
            <a:ext cx="2073818" cy="3414124"/>
          </a:xfrm>
          <a:prstGeom prst="rect">
            <a:avLst/>
          </a:prstGeom>
          <a:noFill/>
          <a:ln>
            <a:noFill/>
          </a:ln>
        </p:spPr>
      </p:pic>
      <p:pic>
        <p:nvPicPr>
          <p:cNvPr id="5" name="">
            <a:extLst>
              <a:ext uri="{FF2B5EF4-FFF2-40B4-BE49-F238E27FC236}">
                <a16:creationId xmlns:a16="http://schemas.microsoft.com/office/drawing/2014/main" id="{64D8B118-2DD6-4BC7-8403-71AFCD0F443A}"/>
              </a:ext>
            </a:extLst>
          </p:cNvPr>
          <p:cNvPicPr>
            <a:picLocks noChangeAspect="1"/>
          </p:cNvPicPr>
          <p:nvPr/>
        </p:nvPicPr>
        <p:blipFill>
          <a:blip r:embed="rId5">
            <a:lum/>
            <a:alphaModFix/>
          </a:blip>
          <a:srcRect/>
          <a:stretch>
            <a:fillRect/>
          </a:stretch>
        </p:blipFill>
        <p:spPr>
          <a:xfrm>
            <a:off x="7594417" y="1742006"/>
            <a:ext cx="2794592" cy="3194006"/>
          </a:xfrm>
          <a:prstGeom prst="rect">
            <a:avLst/>
          </a:prstGeom>
          <a:noFill/>
          <a:ln>
            <a:noFill/>
          </a:ln>
        </p:spPr>
      </p:pic>
      <p:sp>
        <p:nvSpPr>
          <p:cNvPr id="6" name="Ελεύθερη σχεδίαση: Σχήμα 5">
            <a:extLst>
              <a:ext uri="{FF2B5EF4-FFF2-40B4-BE49-F238E27FC236}">
                <a16:creationId xmlns:a16="http://schemas.microsoft.com/office/drawing/2014/main" id="{2D243178-2876-49F1-A330-D7427127322D}"/>
              </a:ext>
            </a:extLst>
          </p:cNvPr>
          <p:cNvSpPr/>
          <p:nvPr/>
        </p:nvSpPr>
        <p:spPr>
          <a:xfrm>
            <a:off x="1704775" y="1824960"/>
            <a:ext cx="2722090" cy="331810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4710" tIns="53887" rIns="94710" bIns="53887" anchor="ctr" anchorCtr="0" compatLnSpc="0">
            <a:noAutofit/>
          </a:bodyPr>
          <a:lstStyle/>
          <a:p>
            <a:pPr hangingPunct="0"/>
            <a:endParaRPr lang="el-GR" sz="1633">
              <a:latin typeface="Liberation Sans" pitchFamily="18"/>
              <a:ea typeface="Segoe UI" pitchFamily="2"/>
              <a:cs typeface="Tahoma" pitchFamily="2"/>
            </a:endParaRPr>
          </a:p>
        </p:txBody>
      </p:sp>
      <p:sp>
        <p:nvSpPr>
          <p:cNvPr id="7" name="Ελεύθερη σχεδίαση: Σχήμα 6">
            <a:extLst>
              <a:ext uri="{FF2B5EF4-FFF2-40B4-BE49-F238E27FC236}">
                <a16:creationId xmlns:a16="http://schemas.microsoft.com/office/drawing/2014/main" id="{8186BEE5-AF01-4A43-A1EC-048CA7336008}"/>
              </a:ext>
            </a:extLst>
          </p:cNvPr>
          <p:cNvSpPr/>
          <p:nvPr/>
        </p:nvSpPr>
        <p:spPr>
          <a:xfrm>
            <a:off x="7594417" y="1742007"/>
            <a:ext cx="2722090" cy="331810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4710" tIns="53887" rIns="94710" bIns="53887" anchor="ctr" anchorCtr="0" compatLnSpc="0">
            <a:noAutofit/>
          </a:bodyPr>
          <a:lstStyle/>
          <a:p>
            <a:pPr hangingPunct="0"/>
            <a:endParaRPr lang="el-GR" sz="1633">
              <a:latin typeface="Liberation Sans" pitchFamily="18"/>
              <a:ea typeface="Segoe UI" pitchFamily="2"/>
              <a:cs typeface="Tahoma" pitchFamily="2"/>
            </a:endParaRPr>
          </a:p>
        </p:txBody>
      </p:sp>
      <p:sp>
        <p:nvSpPr>
          <p:cNvPr id="8" name="TextBox 7">
            <a:extLst>
              <a:ext uri="{FF2B5EF4-FFF2-40B4-BE49-F238E27FC236}">
                <a16:creationId xmlns:a16="http://schemas.microsoft.com/office/drawing/2014/main" id="{B19F3145-D1BA-49E1-B838-06DFF338BFB2}"/>
              </a:ext>
            </a:extLst>
          </p:cNvPr>
          <p:cNvSpPr txBox="1"/>
          <p:nvPr/>
        </p:nvSpPr>
        <p:spPr>
          <a:xfrm>
            <a:off x="1955919" y="899859"/>
            <a:ext cx="7728176" cy="724542"/>
          </a:xfrm>
          <a:prstGeom prst="rect">
            <a:avLst/>
          </a:prstGeom>
          <a:noFill/>
          <a:ln>
            <a:noFill/>
          </a:ln>
        </p:spPr>
        <p:txBody>
          <a:bodyPr wrap="none" lIns="81646" tIns="40823" rIns="81646" bIns="40823" anchorCtr="0" compatLnSpc="0">
            <a:spAutoFit/>
          </a:bodyPr>
          <a:lstStyle/>
          <a:p>
            <a:pPr algn="ctr" hangingPunct="0"/>
            <a:endParaRPr lang="el-GR" sz="2177" u="sng" dirty="0">
              <a:solidFill>
                <a:srgbClr val="111111"/>
              </a:solidFill>
              <a:latin typeface="Liberation Sans" pitchFamily="18"/>
              <a:ea typeface="Segoe UI" pitchFamily="2"/>
              <a:cs typeface="Tahoma" pitchFamily="2"/>
            </a:endParaRPr>
          </a:p>
          <a:p>
            <a:pPr algn="ctr" hangingPunct="0"/>
            <a:r>
              <a:rPr lang="el-GR" sz="2177" u="sng" dirty="0">
                <a:solidFill>
                  <a:srgbClr val="111111"/>
                </a:solidFill>
                <a:latin typeface="Liberation Sans" pitchFamily="18"/>
                <a:ea typeface="Segoe UI" pitchFamily="2"/>
                <a:cs typeface="Tahoma" pitchFamily="2"/>
              </a:rPr>
              <a:t>ΕΝΑΛΛΑΚΤΙΚΕΣ ΓΙΑ ΤΗΝ ΑΡΧΙΚΗ ΟΘΟΝΗ ΤΗΣ ΔΙΕΠΑΦΗΣ</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596102B-2586-4D3E-9989-0260F14C9804}"/>
              </a:ext>
            </a:extLst>
          </p:cNvPr>
          <p:cNvSpPr txBox="1">
            <a:spLocks noGrp="1"/>
          </p:cNvSpPr>
          <p:nvPr>
            <p:ph type="title" idx="4294967295"/>
          </p:nvPr>
        </p:nvSpPr>
        <p:spPr>
          <a:xfrm>
            <a:off x="1523521" y="273629"/>
            <a:ext cx="8230465" cy="577501"/>
          </a:xfrm>
        </p:spPr>
        <p:txBody>
          <a:bodyPr>
            <a:normAutofit fontScale="90000"/>
          </a:bodyPr>
          <a:lstStyle/>
          <a:p>
            <a:pPr lvl="0"/>
            <a:r>
              <a:rPr lang="el-GR">
                <a:cs typeface="Tahoma" pitchFamily="2"/>
              </a:rPr>
              <a:t>Χάρτινα Πρωτότυπα(Αρχίκη οθονη)</a:t>
            </a:r>
          </a:p>
        </p:txBody>
      </p:sp>
      <p:sp>
        <p:nvSpPr>
          <p:cNvPr id="3" name="Ελεύθερη σχεδίαση: Σχήμα 2">
            <a:extLst>
              <a:ext uri="{FF2B5EF4-FFF2-40B4-BE49-F238E27FC236}">
                <a16:creationId xmlns:a16="http://schemas.microsoft.com/office/drawing/2014/main" id="{7E45247D-38F2-4BE1-B5D8-FC9D3319DD28}"/>
              </a:ext>
            </a:extLst>
          </p:cNvPr>
          <p:cNvSpPr/>
          <p:nvPr/>
        </p:nvSpPr>
        <p:spPr>
          <a:xfrm>
            <a:off x="4202175" y="912480"/>
            <a:ext cx="3898777" cy="506240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4710" tIns="53887" rIns="94710" bIns="53887" anchor="ctr" anchorCtr="0" compatLnSpc="0">
            <a:noAutofit/>
          </a:bodyPr>
          <a:lstStyle/>
          <a:p>
            <a:pPr hangingPunct="0"/>
            <a:endParaRPr lang="el-GR" sz="1633">
              <a:latin typeface="Liberation Sans" pitchFamily="18"/>
              <a:ea typeface="Segoe UI" pitchFamily="2"/>
              <a:cs typeface="Tahoma" pitchFamily="2"/>
            </a:endParaRPr>
          </a:p>
        </p:txBody>
      </p:sp>
      <p:pic>
        <p:nvPicPr>
          <p:cNvPr id="4" name="">
            <a:extLst>
              <a:ext uri="{FF2B5EF4-FFF2-40B4-BE49-F238E27FC236}">
                <a16:creationId xmlns:a16="http://schemas.microsoft.com/office/drawing/2014/main" id="{F83E111C-E44D-4043-A053-9587B90D2BEF}"/>
              </a:ext>
            </a:extLst>
          </p:cNvPr>
          <p:cNvPicPr>
            <a:picLocks noChangeAspect="1"/>
          </p:cNvPicPr>
          <p:nvPr/>
        </p:nvPicPr>
        <p:blipFill>
          <a:blip r:embed="rId3">
            <a:lum/>
            <a:alphaModFix/>
          </a:blip>
          <a:srcRect/>
          <a:stretch>
            <a:fillRect/>
          </a:stretch>
        </p:blipFill>
        <p:spPr>
          <a:xfrm>
            <a:off x="4428171" y="1123127"/>
            <a:ext cx="3399755" cy="4517657"/>
          </a:xfrm>
          <a:prstGeom prst="rect">
            <a:avLst/>
          </a:prstGeom>
          <a:noFill/>
          <a:ln>
            <a:noFill/>
          </a:ln>
        </p:spPr>
      </p:pic>
      <p:sp>
        <p:nvSpPr>
          <p:cNvPr id="5" name="TextBox 4">
            <a:extLst>
              <a:ext uri="{FF2B5EF4-FFF2-40B4-BE49-F238E27FC236}">
                <a16:creationId xmlns:a16="http://schemas.microsoft.com/office/drawing/2014/main" id="{F8C7798D-BF31-4E9D-B9BB-D24B84D283FB}"/>
              </a:ext>
            </a:extLst>
          </p:cNvPr>
          <p:cNvSpPr txBox="1"/>
          <p:nvPr/>
        </p:nvSpPr>
        <p:spPr>
          <a:xfrm>
            <a:off x="1689426" y="1244290"/>
            <a:ext cx="1848168" cy="323278"/>
          </a:xfrm>
          <a:prstGeom prst="rect">
            <a:avLst/>
          </a:prstGeom>
          <a:noFill/>
          <a:ln>
            <a:noFill/>
          </a:ln>
        </p:spPr>
        <p:txBody>
          <a:bodyPr wrap="none" lIns="81646" tIns="40823" rIns="81646" bIns="40823" anchorCtr="0" compatLnSpc="0">
            <a:spAutoFit/>
          </a:bodyPr>
          <a:lstStyle/>
          <a:p>
            <a:pPr hangingPunct="0"/>
            <a:r>
              <a:rPr lang="el-GR" sz="1633" u="sng">
                <a:latin typeface="Liberation Sans" pitchFamily="18"/>
                <a:ea typeface="Segoe UI" pitchFamily="2"/>
                <a:cs typeface="Tahoma" pitchFamily="2"/>
              </a:rPr>
              <a:t>ΤΕΛΙΚΗ ΕΚΔΟΧΗ</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EDC43D7-A3A4-440A-AB02-DF343F7F2F52}"/>
              </a:ext>
            </a:extLst>
          </p:cNvPr>
          <p:cNvSpPr txBox="1">
            <a:spLocks noGrp="1"/>
          </p:cNvSpPr>
          <p:nvPr>
            <p:ph type="title" idx="4294967295"/>
          </p:nvPr>
        </p:nvSpPr>
        <p:spPr>
          <a:xfrm>
            <a:off x="1523521" y="0"/>
            <a:ext cx="8818046" cy="928898"/>
          </a:xfrm>
        </p:spPr>
        <p:txBody>
          <a:bodyPr/>
          <a:lstStyle/>
          <a:p>
            <a:pPr lvl="0"/>
            <a:r>
              <a:rPr lang="el-GR" sz="3266">
                <a:cs typeface="Tahoma" pitchFamily="2"/>
              </a:rPr>
              <a:t>Χάρτινα Πρωτότυπα(Grill/Ρύθμιση Ψησίματος)</a:t>
            </a:r>
          </a:p>
        </p:txBody>
      </p:sp>
      <p:pic>
        <p:nvPicPr>
          <p:cNvPr id="3" name="">
            <a:extLst>
              <a:ext uri="{FF2B5EF4-FFF2-40B4-BE49-F238E27FC236}">
                <a16:creationId xmlns:a16="http://schemas.microsoft.com/office/drawing/2014/main" id="{00620BAD-BE7B-4593-9C03-6B9226B788F4}"/>
              </a:ext>
            </a:extLst>
          </p:cNvPr>
          <p:cNvPicPr>
            <a:picLocks noChangeAspect="1"/>
          </p:cNvPicPr>
          <p:nvPr/>
        </p:nvPicPr>
        <p:blipFill>
          <a:blip r:embed="rId3">
            <a:lum/>
            <a:alphaModFix/>
          </a:blip>
          <a:srcRect/>
          <a:stretch>
            <a:fillRect/>
          </a:stretch>
        </p:blipFill>
        <p:spPr>
          <a:xfrm>
            <a:off x="2104189" y="1243312"/>
            <a:ext cx="3579377" cy="4646331"/>
          </a:xfrm>
          <a:prstGeom prst="rect">
            <a:avLst/>
          </a:prstGeom>
          <a:noFill/>
          <a:ln>
            <a:noFill/>
          </a:ln>
        </p:spPr>
      </p:pic>
      <p:pic>
        <p:nvPicPr>
          <p:cNvPr id="4" name="">
            <a:extLst>
              <a:ext uri="{FF2B5EF4-FFF2-40B4-BE49-F238E27FC236}">
                <a16:creationId xmlns:a16="http://schemas.microsoft.com/office/drawing/2014/main" id="{BBB8BB26-14D5-421B-B093-3B1242FD39AC}"/>
              </a:ext>
            </a:extLst>
          </p:cNvPr>
          <p:cNvPicPr>
            <a:picLocks noChangeAspect="1"/>
          </p:cNvPicPr>
          <p:nvPr/>
        </p:nvPicPr>
        <p:blipFill>
          <a:blip r:embed="rId4">
            <a:lum/>
            <a:alphaModFix/>
          </a:blip>
          <a:srcRect/>
          <a:stretch>
            <a:fillRect/>
          </a:stretch>
        </p:blipFill>
        <p:spPr>
          <a:xfrm>
            <a:off x="6749541" y="1285113"/>
            <a:ext cx="3483361" cy="4521576"/>
          </a:xfrm>
          <a:prstGeom prst="rect">
            <a:avLst/>
          </a:prstGeom>
          <a:noFill/>
          <a:ln>
            <a:noFill/>
          </a:ln>
        </p:spPr>
      </p:pic>
      <p:sp>
        <p:nvSpPr>
          <p:cNvPr id="5" name="Ελεύθερη σχεδίαση: Σχήμα 4">
            <a:extLst>
              <a:ext uri="{FF2B5EF4-FFF2-40B4-BE49-F238E27FC236}">
                <a16:creationId xmlns:a16="http://schemas.microsoft.com/office/drawing/2014/main" id="{1F30B999-70BA-45F3-8BC4-1D3670ACBAC7}"/>
              </a:ext>
            </a:extLst>
          </p:cNvPr>
          <p:cNvSpPr/>
          <p:nvPr/>
        </p:nvSpPr>
        <p:spPr>
          <a:xfrm>
            <a:off x="2091779" y="1244290"/>
            <a:ext cx="3579377" cy="45623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000000"/>
            </a:solidFill>
            <a:prstDash val="solid"/>
          </a:ln>
        </p:spPr>
        <p:txBody>
          <a:bodyPr wrap="none" lIns="90138" tIns="49314" rIns="90138" bIns="49314" anchor="ctr" anchorCtr="0" compatLnSpc="0">
            <a:noAutofit/>
          </a:bodyPr>
          <a:lstStyle/>
          <a:p>
            <a:pPr hangingPunct="0"/>
            <a:endParaRPr lang="el-GR" sz="1633">
              <a:latin typeface="Liberation Sans" pitchFamily="18"/>
              <a:ea typeface="Segoe UI" pitchFamily="2"/>
              <a:cs typeface="Tahoma" pitchFamily="2"/>
            </a:endParaRPr>
          </a:p>
        </p:txBody>
      </p:sp>
      <p:sp>
        <p:nvSpPr>
          <p:cNvPr id="6" name="Ελεύθερη σχεδίαση: Σχήμα 5">
            <a:extLst>
              <a:ext uri="{FF2B5EF4-FFF2-40B4-BE49-F238E27FC236}">
                <a16:creationId xmlns:a16="http://schemas.microsoft.com/office/drawing/2014/main" id="{0B4AB76C-6C06-4859-9B03-872BFE8E1C73}"/>
              </a:ext>
            </a:extLst>
          </p:cNvPr>
          <p:cNvSpPr/>
          <p:nvPr/>
        </p:nvSpPr>
        <p:spPr>
          <a:xfrm>
            <a:off x="6500682" y="1244290"/>
            <a:ext cx="4064683" cy="45623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000000"/>
            </a:solidFill>
            <a:prstDash val="solid"/>
          </a:ln>
        </p:spPr>
        <p:txBody>
          <a:bodyPr wrap="none" lIns="90138" tIns="49314" rIns="90138" bIns="49314" anchor="ctr" anchorCtr="0" compatLnSpc="0">
            <a:noAutofit/>
          </a:bodyPr>
          <a:lstStyle/>
          <a:p>
            <a:pPr hangingPunct="0"/>
            <a:endParaRPr lang="el-GR" sz="1633">
              <a:latin typeface="Liberation Sans" pitchFamily="18"/>
              <a:ea typeface="Segoe UI" pitchFamily="2"/>
              <a:cs typeface="Tahoma" pitchFamily="2"/>
            </a:endParaRPr>
          </a:p>
        </p:txBody>
      </p:sp>
      <p:sp>
        <p:nvSpPr>
          <p:cNvPr id="7" name="TextBox 6">
            <a:extLst>
              <a:ext uri="{FF2B5EF4-FFF2-40B4-BE49-F238E27FC236}">
                <a16:creationId xmlns:a16="http://schemas.microsoft.com/office/drawing/2014/main" id="{5076681B-D522-457B-8647-EEF6CAF40D83}"/>
              </a:ext>
            </a:extLst>
          </p:cNvPr>
          <p:cNvSpPr txBox="1"/>
          <p:nvPr/>
        </p:nvSpPr>
        <p:spPr>
          <a:xfrm>
            <a:off x="1523521" y="829528"/>
            <a:ext cx="2424480" cy="403493"/>
          </a:xfrm>
          <a:prstGeom prst="rect">
            <a:avLst/>
          </a:prstGeom>
          <a:noFill/>
          <a:ln>
            <a:noFill/>
          </a:ln>
        </p:spPr>
        <p:txBody>
          <a:bodyPr wrap="none" lIns="81646" tIns="40823" rIns="81646" bIns="40823" anchorCtr="0" compatLnSpc="0">
            <a:spAutoFit/>
          </a:bodyPr>
          <a:lstStyle/>
          <a:p>
            <a:pPr hangingPunct="0"/>
            <a:r>
              <a:rPr lang="el-GR" sz="2177" u="sng">
                <a:solidFill>
                  <a:srgbClr val="111111"/>
                </a:solidFill>
                <a:latin typeface="Liberation Sans" pitchFamily="18"/>
                <a:ea typeface="Segoe UI" pitchFamily="2"/>
                <a:cs typeface="Tahoma" pitchFamily="2"/>
              </a:rPr>
              <a:t>ΑΡΧΙΚΗ ΕΚΔΟΧΗ</a:t>
            </a:r>
          </a:p>
        </p:txBody>
      </p:sp>
      <p:sp>
        <p:nvSpPr>
          <p:cNvPr id="8" name="TextBox 7">
            <a:extLst>
              <a:ext uri="{FF2B5EF4-FFF2-40B4-BE49-F238E27FC236}">
                <a16:creationId xmlns:a16="http://schemas.microsoft.com/office/drawing/2014/main" id="{58749AFE-CAAA-4B3C-B44B-21EE4C910E13}"/>
              </a:ext>
            </a:extLst>
          </p:cNvPr>
          <p:cNvSpPr txBox="1"/>
          <p:nvPr/>
        </p:nvSpPr>
        <p:spPr>
          <a:xfrm>
            <a:off x="6334777" y="851736"/>
            <a:ext cx="2409091" cy="403493"/>
          </a:xfrm>
          <a:prstGeom prst="rect">
            <a:avLst/>
          </a:prstGeom>
          <a:noFill/>
          <a:ln>
            <a:noFill/>
          </a:ln>
        </p:spPr>
        <p:txBody>
          <a:bodyPr wrap="none" lIns="81646" tIns="40823" rIns="81646" bIns="40823" anchorCtr="0" compatLnSpc="0">
            <a:spAutoFit/>
          </a:bodyPr>
          <a:lstStyle/>
          <a:p>
            <a:pPr hangingPunct="0"/>
            <a:r>
              <a:rPr lang="el-GR" sz="2177" u="sng">
                <a:solidFill>
                  <a:srgbClr val="111111"/>
                </a:solidFill>
                <a:latin typeface="Liberation Sans" pitchFamily="18"/>
                <a:ea typeface="Segoe UI" pitchFamily="2"/>
                <a:cs typeface="Tahoma" pitchFamily="2"/>
              </a:rPr>
              <a:t>ΤΕΛΙΚΗ ΕΚΔΟΧΗ</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AAD2507-96CD-4E6F-BD9F-9F45DC3C4631}"/>
              </a:ext>
            </a:extLst>
          </p:cNvPr>
          <p:cNvSpPr txBox="1">
            <a:spLocks noGrp="1"/>
          </p:cNvSpPr>
          <p:nvPr>
            <p:ph type="title" idx="4294967295"/>
          </p:nvPr>
        </p:nvSpPr>
        <p:spPr>
          <a:xfrm>
            <a:off x="1523520" y="-288030"/>
            <a:ext cx="9535242" cy="1700819"/>
          </a:xfrm>
        </p:spPr>
        <p:txBody>
          <a:bodyPr/>
          <a:lstStyle/>
          <a:p>
            <a:pPr lvl="0"/>
            <a:r>
              <a:rPr lang="el-GR" sz="2903">
                <a:cs typeface="Tahoma" pitchFamily="2"/>
              </a:rPr>
              <a:t>Χάρτινα Πρώτοτυπα(Απόψυξη/Γρήγορη Θέρμανση)</a:t>
            </a:r>
          </a:p>
        </p:txBody>
      </p:sp>
      <p:pic>
        <p:nvPicPr>
          <p:cNvPr id="3" name="">
            <a:extLst>
              <a:ext uri="{FF2B5EF4-FFF2-40B4-BE49-F238E27FC236}">
                <a16:creationId xmlns:a16="http://schemas.microsoft.com/office/drawing/2014/main" id="{01725ED1-6B17-4E88-9DA2-896D8F466D92}"/>
              </a:ext>
            </a:extLst>
          </p:cNvPr>
          <p:cNvPicPr>
            <a:picLocks noChangeAspect="1"/>
          </p:cNvPicPr>
          <p:nvPr/>
        </p:nvPicPr>
        <p:blipFill>
          <a:blip r:embed="rId3">
            <a:lum/>
            <a:alphaModFix/>
          </a:blip>
          <a:srcRect/>
          <a:stretch>
            <a:fillRect/>
          </a:stretch>
        </p:blipFill>
        <p:spPr>
          <a:xfrm>
            <a:off x="4095055" y="995433"/>
            <a:ext cx="3706091" cy="4811257"/>
          </a:xfrm>
          <a:prstGeom prst="rect">
            <a:avLst/>
          </a:prstGeom>
          <a:noFill/>
          <a:ln>
            <a:noFill/>
          </a:ln>
        </p:spPr>
      </p:pic>
      <p:sp>
        <p:nvSpPr>
          <p:cNvPr id="4" name="Ελεύθερη σχεδίαση: Σχήμα 3">
            <a:extLst>
              <a:ext uri="{FF2B5EF4-FFF2-40B4-BE49-F238E27FC236}">
                <a16:creationId xmlns:a16="http://schemas.microsoft.com/office/drawing/2014/main" id="{5A19EAFC-6DF1-4F81-843D-AE4360833815}"/>
              </a:ext>
            </a:extLst>
          </p:cNvPr>
          <p:cNvSpPr/>
          <p:nvPr/>
        </p:nvSpPr>
        <p:spPr>
          <a:xfrm>
            <a:off x="4095054" y="884394"/>
            <a:ext cx="3815825" cy="503790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4710" tIns="53887" rIns="94710" bIns="53887" anchor="ctr" anchorCtr="0" compatLnSpc="0">
            <a:noAutofit/>
          </a:bodyPr>
          <a:lstStyle/>
          <a:p>
            <a:pPr hangingPunct="0"/>
            <a:endParaRPr lang="el-GR" sz="1633">
              <a:latin typeface="Liberation Sans" pitchFamily="18"/>
              <a:ea typeface="Segoe UI" pitchFamily="2"/>
              <a:cs typeface="Tahoma" pitchFamily="2"/>
            </a:endParaRPr>
          </a:p>
        </p:txBody>
      </p:sp>
      <p:sp>
        <p:nvSpPr>
          <p:cNvPr id="5" name="TextBox 4">
            <a:extLst>
              <a:ext uri="{FF2B5EF4-FFF2-40B4-BE49-F238E27FC236}">
                <a16:creationId xmlns:a16="http://schemas.microsoft.com/office/drawing/2014/main" id="{1C8C87AB-8405-456F-A300-06FEF9F6AC22}"/>
              </a:ext>
            </a:extLst>
          </p:cNvPr>
          <p:cNvSpPr txBox="1"/>
          <p:nvPr/>
        </p:nvSpPr>
        <p:spPr>
          <a:xfrm>
            <a:off x="1772379" y="1078713"/>
            <a:ext cx="2222629" cy="376819"/>
          </a:xfrm>
          <a:prstGeom prst="rect">
            <a:avLst/>
          </a:prstGeom>
          <a:noFill/>
          <a:ln>
            <a:noFill/>
          </a:ln>
        </p:spPr>
        <p:txBody>
          <a:bodyPr wrap="none" lIns="81646" tIns="40823" rIns="81646" bIns="40823" anchorCtr="0" compatLnSpc="0">
            <a:spAutoFit/>
          </a:bodyPr>
          <a:lstStyle/>
          <a:p>
            <a:pPr hangingPunct="0"/>
            <a:r>
              <a:rPr lang="el-GR" sz="1996" u="sng">
                <a:solidFill>
                  <a:srgbClr val="111111"/>
                </a:solidFill>
                <a:latin typeface="Liberation Sans" pitchFamily="18"/>
                <a:ea typeface="Segoe UI" pitchFamily="2"/>
                <a:cs typeface="Tahoma" pitchFamily="2"/>
              </a:rPr>
              <a:t>ΤΕΛΙΚΗ ΕΚΔΟΧΗ</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C82B845-A0D6-4EC4-B29E-D451BECD46F5}"/>
              </a:ext>
            </a:extLst>
          </p:cNvPr>
          <p:cNvSpPr txBox="1">
            <a:spLocks noGrp="1"/>
          </p:cNvSpPr>
          <p:nvPr>
            <p:ph type="title" idx="4294967295"/>
          </p:nvPr>
        </p:nvSpPr>
        <p:spPr>
          <a:xfrm>
            <a:off x="1523521" y="165619"/>
            <a:ext cx="8230465" cy="578941"/>
          </a:xfrm>
        </p:spPr>
        <p:txBody>
          <a:bodyPr/>
          <a:lstStyle/>
          <a:p>
            <a:pPr lvl="0"/>
            <a:r>
              <a:rPr lang="el-GR" sz="2540">
                <a:cs typeface="Tahoma" pitchFamily="2"/>
              </a:rPr>
              <a:t>Χάρτινα Πρώτοτυπα(Έτοιμα Προγράμματα Ψησίματος)</a:t>
            </a:r>
          </a:p>
        </p:txBody>
      </p:sp>
      <p:pic>
        <p:nvPicPr>
          <p:cNvPr id="3" name="">
            <a:extLst>
              <a:ext uri="{FF2B5EF4-FFF2-40B4-BE49-F238E27FC236}">
                <a16:creationId xmlns:a16="http://schemas.microsoft.com/office/drawing/2014/main" id="{979B8B55-356A-49BC-84DB-DE478455EF5A}"/>
              </a:ext>
            </a:extLst>
          </p:cNvPr>
          <p:cNvPicPr>
            <a:picLocks noChangeAspect="1"/>
          </p:cNvPicPr>
          <p:nvPr/>
        </p:nvPicPr>
        <p:blipFill>
          <a:blip r:embed="rId3">
            <a:lum/>
            <a:alphaModFix/>
          </a:blip>
          <a:srcRect/>
          <a:stretch>
            <a:fillRect/>
          </a:stretch>
        </p:blipFill>
        <p:spPr>
          <a:xfrm>
            <a:off x="4343912" y="984002"/>
            <a:ext cx="3566966" cy="4739735"/>
          </a:xfrm>
          <a:prstGeom prst="rect">
            <a:avLst/>
          </a:prstGeom>
          <a:noFill/>
          <a:ln>
            <a:noFill/>
          </a:ln>
        </p:spPr>
      </p:pic>
      <p:sp>
        <p:nvSpPr>
          <p:cNvPr id="4" name="Ελεύθερη σχεδίαση: Σχήμα 3">
            <a:extLst>
              <a:ext uri="{FF2B5EF4-FFF2-40B4-BE49-F238E27FC236}">
                <a16:creationId xmlns:a16="http://schemas.microsoft.com/office/drawing/2014/main" id="{4B360884-B32D-4F84-82CB-C27DE3C0CA9B}"/>
              </a:ext>
            </a:extLst>
          </p:cNvPr>
          <p:cNvSpPr/>
          <p:nvPr/>
        </p:nvSpPr>
        <p:spPr>
          <a:xfrm>
            <a:off x="4260960" y="912480"/>
            <a:ext cx="3732872" cy="489421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000000"/>
            </a:solidFill>
            <a:prstDash val="solid"/>
          </a:ln>
        </p:spPr>
        <p:txBody>
          <a:bodyPr wrap="none" lIns="90138" tIns="49314" rIns="90138" bIns="49314" anchor="ctr" anchorCtr="0" compatLnSpc="0">
            <a:noAutofit/>
          </a:bodyPr>
          <a:lstStyle/>
          <a:p>
            <a:pPr hangingPunct="0"/>
            <a:endParaRPr lang="el-GR" sz="1633">
              <a:latin typeface="Liberation Sans" pitchFamily="18"/>
              <a:ea typeface="Microsoft YaHei" pitchFamily="2"/>
              <a:cs typeface="Mangal" pitchFamily="2"/>
            </a:endParaRPr>
          </a:p>
        </p:txBody>
      </p:sp>
      <p:sp>
        <p:nvSpPr>
          <p:cNvPr id="5" name="TextBox 4">
            <a:extLst>
              <a:ext uri="{FF2B5EF4-FFF2-40B4-BE49-F238E27FC236}">
                <a16:creationId xmlns:a16="http://schemas.microsoft.com/office/drawing/2014/main" id="{987FD8A9-E08A-40CF-A39B-9D15E8AEB690}"/>
              </a:ext>
            </a:extLst>
          </p:cNvPr>
          <p:cNvSpPr txBox="1"/>
          <p:nvPr/>
        </p:nvSpPr>
        <p:spPr>
          <a:xfrm>
            <a:off x="1772378" y="1079039"/>
            <a:ext cx="2409091" cy="403493"/>
          </a:xfrm>
          <a:prstGeom prst="rect">
            <a:avLst/>
          </a:prstGeom>
          <a:noFill/>
          <a:ln>
            <a:noFill/>
          </a:ln>
        </p:spPr>
        <p:txBody>
          <a:bodyPr wrap="none" lIns="81646" tIns="40823" rIns="81646" bIns="40823" anchorCtr="0" compatLnSpc="0">
            <a:spAutoFit/>
          </a:bodyPr>
          <a:lstStyle/>
          <a:p>
            <a:pPr hangingPunct="0"/>
            <a:r>
              <a:rPr lang="el-GR" sz="2177" u="sng">
                <a:solidFill>
                  <a:srgbClr val="111111"/>
                </a:solidFill>
                <a:latin typeface="Liberation Sans" pitchFamily="18"/>
                <a:ea typeface="Microsoft YaHei" pitchFamily="2"/>
                <a:cs typeface="Mangal" pitchFamily="2"/>
              </a:rPr>
              <a:t>ΤΕΛΙΚΗ ΕΚΔΟΧΗ</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5DDBD9C-E282-418F-8814-6C8FC6AC3467}"/>
              </a:ext>
            </a:extLst>
          </p:cNvPr>
          <p:cNvSpPr txBox="1">
            <a:spLocks noGrp="1"/>
          </p:cNvSpPr>
          <p:nvPr>
            <p:ph type="title" idx="4294967295"/>
          </p:nvPr>
        </p:nvSpPr>
        <p:spPr>
          <a:xfrm>
            <a:off x="211556" y="165905"/>
            <a:ext cx="4439957" cy="829528"/>
          </a:xfrm>
        </p:spPr>
        <p:txBody>
          <a:bodyPr/>
          <a:lstStyle/>
          <a:p>
            <a:pPr lvl="0"/>
            <a:r>
              <a:rPr lang="el-GR" sz="2540" dirty="0">
                <a:cs typeface="Tahoma" pitchFamily="2"/>
              </a:rPr>
              <a:t>Χάρτινα </a:t>
            </a:r>
            <a:r>
              <a:rPr lang="el-GR" sz="2540" dirty="0" err="1">
                <a:cs typeface="Tahoma" pitchFamily="2"/>
              </a:rPr>
              <a:t>Πρώτοτυπα</a:t>
            </a:r>
            <a:r>
              <a:rPr lang="el-GR" sz="2540" dirty="0">
                <a:cs typeface="Tahoma" pitchFamily="2"/>
              </a:rPr>
              <a:t>(Εκτέλεση συγκεκριμένου προγράμματος)</a:t>
            </a:r>
          </a:p>
        </p:txBody>
      </p:sp>
      <p:pic>
        <p:nvPicPr>
          <p:cNvPr id="3" name="">
            <a:extLst>
              <a:ext uri="{FF2B5EF4-FFF2-40B4-BE49-F238E27FC236}">
                <a16:creationId xmlns:a16="http://schemas.microsoft.com/office/drawing/2014/main" id="{91C5F752-355B-493F-A93F-9ACD5BBDFAE5}"/>
              </a:ext>
            </a:extLst>
          </p:cNvPr>
          <p:cNvPicPr>
            <a:picLocks noChangeAspect="1"/>
          </p:cNvPicPr>
          <p:nvPr/>
        </p:nvPicPr>
        <p:blipFill>
          <a:blip r:embed="rId3">
            <a:lum/>
            <a:alphaModFix/>
          </a:blip>
          <a:srcRect/>
          <a:stretch>
            <a:fillRect/>
          </a:stretch>
        </p:blipFill>
        <p:spPr>
          <a:xfrm>
            <a:off x="470837" y="1666295"/>
            <a:ext cx="3732872" cy="4846202"/>
          </a:xfrm>
          <a:prstGeom prst="rect">
            <a:avLst/>
          </a:prstGeom>
          <a:noFill/>
          <a:ln>
            <a:noFill/>
          </a:ln>
        </p:spPr>
      </p:pic>
      <p:sp>
        <p:nvSpPr>
          <p:cNvPr id="4" name="Ελεύθερη σχεδίαση: Σχήμα 3">
            <a:extLst>
              <a:ext uri="{FF2B5EF4-FFF2-40B4-BE49-F238E27FC236}">
                <a16:creationId xmlns:a16="http://schemas.microsoft.com/office/drawing/2014/main" id="{B6E50D9C-8927-49A4-AEC7-B63C9D8D5504}"/>
              </a:ext>
            </a:extLst>
          </p:cNvPr>
          <p:cNvSpPr/>
          <p:nvPr/>
        </p:nvSpPr>
        <p:spPr>
          <a:xfrm>
            <a:off x="387883" y="1618287"/>
            <a:ext cx="3898777" cy="49771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4710" tIns="53887" rIns="94710" bIns="53887" anchor="ctr" anchorCtr="0" compatLnSpc="0">
            <a:noAutofit/>
          </a:bodyPr>
          <a:lstStyle/>
          <a:p>
            <a:pPr hangingPunct="0"/>
            <a:endParaRPr lang="el-GR" sz="1633">
              <a:latin typeface="Liberation Sans" pitchFamily="18"/>
              <a:ea typeface="Microsoft YaHei" pitchFamily="2"/>
              <a:cs typeface="Mangal" pitchFamily="2"/>
            </a:endParaRPr>
          </a:p>
        </p:txBody>
      </p:sp>
      <p:sp>
        <p:nvSpPr>
          <p:cNvPr id="5" name="TextBox 4">
            <a:extLst>
              <a:ext uri="{FF2B5EF4-FFF2-40B4-BE49-F238E27FC236}">
                <a16:creationId xmlns:a16="http://schemas.microsoft.com/office/drawing/2014/main" id="{A0035B53-0709-494E-9B48-4B71CB018984}"/>
              </a:ext>
            </a:extLst>
          </p:cNvPr>
          <p:cNvSpPr txBox="1"/>
          <p:nvPr/>
        </p:nvSpPr>
        <p:spPr>
          <a:xfrm>
            <a:off x="0" y="1043441"/>
            <a:ext cx="2222629" cy="376819"/>
          </a:xfrm>
          <a:prstGeom prst="rect">
            <a:avLst/>
          </a:prstGeom>
          <a:noFill/>
          <a:ln>
            <a:noFill/>
          </a:ln>
        </p:spPr>
        <p:txBody>
          <a:bodyPr wrap="none" lIns="81646" tIns="40823" rIns="81646" bIns="40823" anchorCtr="0" compatLnSpc="0">
            <a:spAutoFit/>
          </a:bodyPr>
          <a:lstStyle/>
          <a:p>
            <a:pPr hangingPunct="0"/>
            <a:r>
              <a:rPr lang="el-GR" sz="1996" u="sng" dirty="0">
                <a:solidFill>
                  <a:srgbClr val="111111"/>
                </a:solidFill>
                <a:latin typeface="Liberation Sans" pitchFamily="18"/>
                <a:ea typeface="Microsoft YaHei" pitchFamily="2"/>
                <a:cs typeface="Mangal" pitchFamily="2"/>
              </a:rPr>
              <a:t>ΤΕΛΙΚΗ ΕΚΔΟΧΗ</a:t>
            </a:r>
          </a:p>
        </p:txBody>
      </p:sp>
      <p:sp>
        <p:nvSpPr>
          <p:cNvPr id="6" name="Τίτλος 1">
            <a:extLst>
              <a:ext uri="{FF2B5EF4-FFF2-40B4-BE49-F238E27FC236}">
                <a16:creationId xmlns:a16="http://schemas.microsoft.com/office/drawing/2014/main" id="{29EDC9DB-7498-42B7-ACCE-B752D6BC2009}"/>
              </a:ext>
            </a:extLst>
          </p:cNvPr>
          <p:cNvSpPr txBox="1">
            <a:spLocks/>
          </p:cNvSpPr>
          <p:nvPr/>
        </p:nvSpPr>
        <p:spPr>
          <a:xfrm>
            <a:off x="7235208" y="417932"/>
            <a:ext cx="4864027" cy="57750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540">
                <a:cs typeface="Tahoma" pitchFamily="2"/>
              </a:rPr>
              <a:t>Χάρτινα Πρώτοτυπα(Οθόνη ψησίματος)</a:t>
            </a:r>
          </a:p>
        </p:txBody>
      </p:sp>
      <p:pic>
        <p:nvPicPr>
          <p:cNvPr id="7" name="Εικόνα 6">
            <a:extLst>
              <a:ext uri="{FF2B5EF4-FFF2-40B4-BE49-F238E27FC236}">
                <a16:creationId xmlns:a16="http://schemas.microsoft.com/office/drawing/2014/main" id="{EA9BF62E-7EBB-4365-BBC6-1A6A6DFA456A}"/>
              </a:ext>
            </a:extLst>
          </p:cNvPr>
          <p:cNvPicPr>
            <a:picLocks noChangeAspect="1"/>
          </p:cNvPicPr>
          <p:nvPr/>
        </p:nvPicPr>
        <p:blipFill>
          <a:blip r:embed="rId4">
            <a:lum/>
            <a:alphaModFix/>
          </a:blip>
          <a:srcRect/>
          <a:stretch>
            <a:fillRect/>
          </a:stretch>
        </p:blipFill>
        <p:spPr>
          <a:xfrm>
            <a:off x="7943790" y="1789663"/>
            <a:ext cx="3702129" cy="4805786"/>
          </a:xfrm>
          <a:prstGeom prst="rect">
            <a:avLst/>
          </a:prstGeom>
          <a:noFill/>
          <a:ln>
            <a:noFill/>
          </a:ln>
        </p:spPr>
      </p:pic>
      <p:sp>
        <p:nvSpPr>
          <p:cNvPr id="8" name="Ελεύθερη σχεδίαση: Σχήμα 7">
            <a:extLst>
              <a:ext uri="{FF2B5EF4-FFF2-40B4-BE49-F238E27FC236}">
                <a16:creationId xmlns:a16="http://schemas.microsoft.com/office/drawing/2014/main" id="{AE26ACB2-B194-477A-A519-757731AE37DB}"/>
              </a:ext>
            </a:extLst>
          </p:cNvPr>
          <p:cNvSpPr/>
          <p:nvPr/>
        </p:nvSpPr>
        <p:spPr>
          <a:xfrm>
            <a:off x="7845465" y="1623060"/>
            <a:ext cx="3898777" cy="49771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5036" tIns="54213" rIns="95036" bIns="54213" anchor="ctr" anchorCtr="0" compatLnSpc="0">
            <a:noAutofit/>
          </a:bodyPr>
          <a:lstStyle/>
          <a:p>
            <a:pPr hangingPunct="0"/>
            <a:endParaRPr lang="el-GR" sz="1633">
              <a:latin typeface="Liberation Sans" pitchFamily="18"/>
              <a:ea typeface="Microsoft YaHei" pitchFamily="2"/>
              <a:cs typeface="Mangal" pitchFamily="2"/>
            </a:endParaRPr>
          </a:p>
        </p:txBody>
      </p:sp>
      <p:sp>
        <p:nvSpPr>
          <p:cNvPr id="9" name="TextBox 8">
            <a:extLst>
              <a:ext uri="{FF2B5EF4-FFF2-40B4-BE49-F238E27FC236}">
                <a16:creationId xmlns:a16="http://schemas.microsoft.com/office/drawing/2014/main" id="{6B855992-92DE-4B6D-8B2C-DCBB2C7434C4}"/>
              </a:ext>
            </a:extLst>
          </p:cNvPr>
          <p:cNvSpPr txBox="1"/>
          <p:nvPr/>
        </p:nvSpPr>
        <p:spPr>
          <a:xfrm>
            <a:off x="7692887" y="1043441"/>
            <a:ext cx="2222629" cy="376819"/>
          </a:xfrm>
          <a:prstGeom prst="rect">
            <a:avLst/>
          </a:prstGeom>
          <a:noFill/>
          <a:ln>
            <a:noFill/>
          </a:ln>
        </p:spPr>
        <p:txBody>
          <a:bodyPr wrap="none" lIns="81646" tIns="40823" rIns="81646" bIns="40823" anchorCtr="0" compatLnSpc="0">
            <a:spAutoFit/>
          </a:bodyPr>
          <a:lstStyle/>
          <a:p>
            <a:pPr hangingPunct="0"/>
            <a:r>
              <a:rPr lang="el-GR" sz="1996" u="sng" dirty="0">
                <a:solidFill>
                  <a:srgbClr val="111111"/>
                </a:solidFill>
                <a:latin typeface="Liberation Sans" pitchFamily="18"/>
                <a:ea typeface="Microsoft YaHei" pitchFamily="2"/>
                <a:cs typeface="Mangal" pitchFamily="2"/>
              </a:rPr>
              <a:t>ΤΕΛΙΚΗ ΕΚΔΟΧΗ</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FF5C803D-E11B-4818-B12A-39D25D597B3A}"/>
              </a:ext>
            </a:extLst>
          </p:cNvPr>
          <p:cNvSpPr txBox="1">
            <a:spLocks/>
          </p:cNvSpPr>
          <p:nvPr/>
        </p:nvSpPr>
        <p:spPr>
          <a:xfrm>
            <a:off x="3155616" y="969988"/>
            <a:ext cx="5880759" cy="63756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Μέθοδοι Αξιολόγησης</a:t>
            </a:r>
          </a:p>
        </p:txBody>
      </p:sp>
      <p:sp>
        <p:nvSpPr>
          <p:cNvPr id="5" name="Θέση κειμένου 2">
            <a:extLst>
              <a:ext uri="{FF2B5EF4-FFF2-40B4-BE49-F238E27FC236}">
                <a16:creationId xmlns:a16="http://schemas.microsoft.com/office/drawing/2014/main" id="{57F62311-04E9-4AFD-B216-F4E28AF4FC86}"/>
              </a:ext>
            </a:extLst>
          </p:cNvPr>
          <p:cNvSpPr txBox="1">
            <a:spLocks/>
          </p:cNvSpPr>
          <p:nvPr/>
        </p:nvSpPr>
        <p:spPr>
          <a:xfrm>
            <a:off x="1560176" y="1725345"/>
            <a:ext cx="9071640" cy="2259723"/>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471400" lvl="8" indent="0" algn="just">
              <a:buNone/>
            </a:pPr>
            <a:endParaRPr lang="el-GR" sz="4000" dirty="0"/>
          </a:p>
          <a:p>
            <a:pPr marL="0" indent="0">
              <a:buNone/>
            </a:pPr>
            <a:r>
              <a:rPr lang="el-GR" sz="3600" dirty="0"/>
              <a:t> Έμφαση στην αποτελεσματικότητα και την ικανοποίηση των χρηστών. </a:t>
            </a:r>
          </a:p>
          <a:p>
            <a:pPr marL="0" indent="0">
              <a:buNone/>
            </a:pPr>
            <a:r>
              <a:rPr lang="el-GR" sz="3600" dirty="0"/>
              <a:t> Περιοδική αναφορά: Ο χρήστης μιλά μόνο όποτε ολοκληρώνει μια εργασία ή ένα τμήμα εργασίας.</a:t>
            </a:r>
            <a:endParaRPr lang="el-GR" sz="3600" dirty="0">
              <a:solidFill>
                <a:srgbClr val="111111"/>
              </a:solidFill>
              <a:cs typeface="Tahoma" pitchFamily="2"/>
            </a:endParaRPr>
          </a:p>
          <a:p>
            <a:endParaRPr lang="el-GR" sz="2800" dirty="0">
              <a:cs typeface="Tahoma" pitchFamily="2"/>
            </a:endParaRPr>
          </a:p>
          <a:p>
            <a:endParaRPr lang="el-GR" dirty="0">
              <a:cs typeface="Tahoma" pitchFamily="2"/>
            </a:endParaRPr>
          </a:p>
          <a:p>
            <a:endParaRPr lang="el-GR" dirty="0">
              <a:cs typeface="Tahoma" pitchFamily="2"/>
            </a:endParaRPr>
          </a:p>
        </p:txBody>
      </p:sp>
      <p:sp>
        <p:nvSpPr>
          <p:cNvPr id="6" name="Τίτλος 1">
            <a:extLst>
              <a:ext uri="{FF2B5EF4-FFF2-40B4-BE49-F238E27FC236}">
                <a16:creationId xmlns:a16="http://schemas.microsoft.com/office/drawing/2014/main" id="{84073D7C-F77E-49FE-BD85-55FB61ABEC67}"/>
              </a:ext>
            </a:extLst>
          </p:cNvPr>
          <p:cNvSpPr txBox="1">
            <a:spLocks/>
          </p:cNvSpPr>
          <p:nvPr/>
        </p:nvSpPr>
        <p:spPr>
          <a:xfrm>
            <a:off x="1981485" y="75373"/>
            <a:ext cx="8229024" cy="95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i="1" dirty="0">
                <a:solidFill>
                  <a:srgbClr val="111111"/>
                </a:solidFill>
                <a:cs typeface="Tahoma" pitchFamily="2"/>
              </a:rPr>
              <a:t>2ος Κύκλος Ελικοειδούς Μοντέλου</a:t>
            </a:r>
          </a:p>
        </p:txBody>
      </p:sp>
      <p:sp>
        <p:nvSpPr>
          <p:cNvPr id="8" name="Θέση περιεχομένου 2">
            <a:extLst>
              <a:ext uri="{FF2B5EF4-FFF2-40B4-BE49-F238E27FC236}">
                <a16:creationId xmlns:a16="http://schemas.microsoft.com/office/drawing/2014/main" id="{A8B1F330-7446-4A93-B10E-3B884BB8AC4E}"/>
              </a:ext>
            </a:extLst>
          </p:cNvPr>
          <p:cNvSpPr>
            <a:spLocks noGrp="1"/>
          </p:cNvSpPr>
          <p:nvPr>
            <p:ph idx="1"/>
          </p:nvPr>
        </p:nvSpPr>
        <p:spPr>
          <a:xfrm>
            <a:off x="1560176" y="4928519"/>
            <a:ext cx="9793616" cy="1551954"/>
          </a:xfrm>
        </p:spPr>
        <p:txBody>
          <a:bodyPr>
            <a:normAutofit fontScale="85000" lnSpcReduction="20000"/>
          </a:bodyPr>
          <a:lstStyle/>
          <a:p>
            <a:pPr marL="0" indent="0">
              <a:buNone/>
            </a:pPr>
            <a:r>
              <a:rPr lang="el-GR" sz="3200" dirty="0"/>
              <a:t>Για την αξιολόγηση της εφαρμογής κλήθηκε ένας φοιτητής, άπειρος με τη μαγειρική, με σκοπό να ερευνηθεί πόσο εύκολα μπορεί να χρησιμοποιήσει την εφαρμογή αποκλειστικά με τη διερευνητική μέθοδο. Μετά τη περιγραφή του σκοπού της εφαρμογής, προτάθηκε στο φοιτητή να τη χρησιμοποιήσει.</a:t>
            </a:r>
          </a:p>
        </p:txBody>
      </p:sp>
      <p:sp>
        <p:nvSpPr>
          <p:cNvPr id="9" name="Τίτλος 1">
            <a:extLst>
              <a:ext uri="{FF2B5EF4-FFF2-40B4-BE49-F238E27FC236}">
                <a16:creationId xmlns:a16="http://schemas.microsoft.com/office/drawing/2014/main" id="{A4C246D6-92F0-499E-8E38-4B712ABE3FBA}"/>
              </a:ext>
            </a:extLst>
          </p:cNvPr>
          <p:cNvSpPr>
            <a:spLocks noGrp="1"/>
          </p:cNvSpPr>
          <p:nvPr>
            <p:ph type="title"/>
          </p:nvPr>
        </p:nvSpPr>
        <p:spPr>
          <a:xfrm>
            <a:off x="1204444" y="4231507"/>
            <a:ext cx="7831932" cy="598910"/>
          </a:xfrm>
        </p:spPr>
        <p:txBody>
          <a:bodyPr>
            <a:normAutofit fontScale="90000"/>
          </a:bodyPr>
          <a:lstStyle/>
          <a:p>
            <a:pPr algn="ctr"/>
            <a:r>
              <a:rPr lang="el-GR" b="1" i="1" dirty="0">
                <a:solidFill>
                  <a:schemeClr val="tx1"/>
                </a:solidFill>
              </a:rPr>
              <a:t>Διαδικασία Έναρξής Αξιολόγησης</a:t>
            </a:r>
          </a:p>
        </p:txBody>
      </p:sp>
      <p:sp>
        <p:nvSpPr>
          <p:cNvPr id="10" name="Τίτλος 1">
            <a:extLst>
              <a:ext uri="{FF2B5EF4-FFF2-40B4-BE49-F238E27FC236}">
                <a16:creationId xmlns:a16="http://schemas.microsoft.com/office/drawing/2014/main" id="{68191A7D-61A6-4E98-BEB4-27148B3B42F0}"/>
              </a:ext>
            </a:extLst>
          </p:cNvPr>
          <p:cNvSpPr txBox="1">
            <a:spLocks/>
          </p:cNvSpPr>
          <p:nvPr/>
        </p:nvSpPr>
        <p:spPr>
          <a:xfrm>
            <a:off x="1560176" y="1665893"/>
            <a:ext cx="4964378" cy="59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b="1" i="1" dirty="0"/>
              <a:t>Ομιλούντα υποκείμενα</a:t>
            </a:r>
          </a:p>
        </p:txBody>
      </p:sp>
    </p:spTree>
    <p:extLst>
      <p:ext uri="{BB962C8B-B14F-4D97-AF65-F5344CB8AC3E}">
        <p14:creationId xmlns:p14="http://schemas.microsoft.com/office/powerpoint/2010/main" val="224413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A35901E-702C-42F0-80F5-011969050BE2}"/>
              </a:ext>
            </a:extLst>
          </p:cNvPr>
          <p:cNvSpPr>
            <a:spLocks noGrp="1"/>
          </p:cNvSpPr>
          <p:nvPr>
            <p:ph type="title"/>
          </p:nvPr>
        </p:nvSpPr>
        <p:spPr/>
        <p:txBody>
          <a:bodyPr/>
          <a:lstStyle/>
          <a:p>
            <a:pPr algn="ctr"/>
            <a:r>
              <a:rPr lang="el-GR" i="1" dirty="0">
                <a:solidFill>
                  <a:schemeClr val="tx1"/>
                </a:solidFill>
              </a:rPr>
              <a:t>Αξιολόγηση Αρχικής Οθόνης</a:t>
            </a:r>
            <a:endParaRPr lang="el-GR" sz="4400" i="1" dirty="0">
              <a:solidFill>
                <a:schemeClr val="tx1"/>
              </a:solidFill>
            </a:endParaRPr>
          </a:p>
        </p:txBody>
      </p:sp>
      <p:pic>
        <p:nvPicPr>
          <p:cNvPr id="5" name="Θέση περιεχομένου 4">
            <a:extLst>
              <a:ext uri="{FF2B5EF4-FFF2-40B4-BE49-F238E27FC236}">
                <a16:creationId xmlns:a16="http://schemas.microsoft.com/office/drawing/2014/main" id="{E94E430A-8817-49F2-9421-C67B806084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21764"/>
            <a:ext cx="2407353" cy="4022725"/>
          </a:xfrm>
        </p:spPr>
      </p:pic>
      <p:sp>
        <p:nvSpPr>
          <p:cNvPr id="6" name="TextBox 5">
            <a:extLst>
              <a:ext uri="{FF2B5EF4-FFF2-40B4-BE49-F238E27FC236}">
                <a16:creationId xmlns:a16="http://schemas.microsoft.com/office/drawing/2014/main" id="{E4CB573E-E47F-4448-88A3-A589F1509CDC}"/>
              </a:ext>
            </a:extLst>
          </p:cNvPr>
          <p:cNvSpPr txBox="1"/>
          <p:nvPr/>
        </p:nvSpPr>
        <p:spPr>
          <a:xfrm>
            <a:off x="4311941" y="1921764"/>
            <a:ext cx="6422226" cy="3139321"/>
          </a:xfrm>
          <a:prstGeom prst="rect">
            <a:avLst/>
          </a:prstGeom>
          <a:noFill/>
        </p:spPr>
        <p:txBody>
          <a:bodyPr wrap="square" rtlCol="0">
            <a:spAutoFit/>
          </a:bodyPr>
          <a:lstStyle/>
          <a:p>
            <a:r>
              <a:rPr lang="el-GR" dirty="0"/>
              <a:t>Με το άνοιγμα της εφαρμογής ο χρήστης παρατηρεί:</a:t>
            </a:r>
          </a:p>
          <a:p>
            <a:pPr marL="285750" indent="-285750">
              <a:buFont typeface="Arial" panose="020B0604020202020204" pitchFamily="34" charset="0"/>
              <a:buChar char="•"/>
            </a:pPr>
            <a:r>
              <a:rPr lang="el-GR" dirty="0"/>
              <a:t>Η αρχική οθόνη θυμίζει την οθόνη φούρνου μικροκυμάτων.</a:t>
            </a:r>
          </a:p>
          <a:p>
            <a:pPr marL="285750" indent="-285750">
              <a:buFont typeface="Arial" panose="020B0604020202020204" pitchFamily="34" charset="0"/>
              <a:buChar char="•"/>
            </a:pPr>
            <a:r>
              <a:rPr lang="el-GR" dirty="0"/>
              <a:t>Εύστοχες και κατανοητές ονομασίες.</a:t>
            </a:r>
          </a:p>
          <a:p>
            <a:pPr marL="285750" indent="-285750">
              <a:buFont typeface="Arial" panose="020B0604020202020204" pitchFamily="34" charset="0"/>
              <a:buChar char="•"/>
            </a:pPr>
            <a:r>
              <a:rPr lang="el-GR" dirty="0"/>
              <a:t>Λίγα κουμπιά τα οποία δεν του προκαλούν σύγχυση.</a:t>
            </a:r>
          </a:p>
          <a:p>
            <a:pPr marL="285750" indent="-285750">
              <a:buFont typeface="Arial" panose="020B0604020202020204" pitchFamily="34" charset="0"/>
              <a:buChar char="•"/>
            </a:pPr>
            <a:r>
              <a:rPr lang="el-GR" dirty="0"/>
              <a:t>Εξειδικευμένες λειτουργίες όπως: </a:t>
            </a:r>
            <a:r>
              <a:rPr lang="en-US" dirty="0"/>
              <a:t>grill,</a:t>
            </a:r>
            <a:r>
              <a:rPr lang="el-GR" dirty="0"/>
              <a:t> απόψυξη, γρήγορη θέρμανση και έτοιμα προγράμματα.</a:t>
            </a:r>
          </a:p>
          <a:p>
            <a:pPr marL="285750" indent="-285750">
              <a:buFont typeface="Arial" panose="020B0604020202020204" pitchFamily="34" charset="0"/>
              <a:buChar char="•"/>
            </a:pPr>
            <a:r>
              <a:rPr lang="el-GR" dirty="0"/>
              <a:t>Το κουμπί ρύθμιση ψησίματος το οποίο υποθέτει ότι είναι ικανό να καλύψει όλες τις παραπάνω λειτουργίες</a:t>
            </a:r>
          </a:p>
          <a:p>
            <a:endParaRPr lang="el-GR" dirty="0"/>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endParaRPr lang="el-GR" dirty="0"/>
          </a:p>
        </p:txBody>
      </p:sp>
    </p:spTree>
    <p:extLst>
      <p:ext uri="{BB962C8B-B14F-4D97-AF65-F5344CB8AC3E}">
        <p14:creationId xmlns:p14="http://schemas.microsoft.com/office/powerpoint/2010/main" val="2007589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9AFF25B-1660-4A73-9E61-7D4BD4373A8F}"/>
              </a:ext>
            </a:extLst>
          </p:cNvPr>
          <p:cNvSpPr>
            <a:spLocks noGrp="1"/>
          </p:cNvSpPr>
          <p:nvPr>
            <p:ph type="title"/>
          </p:nvPr>
        </p:nvSpPr>
        <p:spPr/>
        <p:txBody>
          <a:bodyPr/>
          <a:lstStyle/>
          <a:p>
            <a:pPr algn="ctr"/>
            <a:r>
              <a:rPr lang="el-GR" dirty="0"/>
              <a:t>Αξιολόγηση Αρχικής Οθόνης (2)</a:t>
            </a:r>
          </a:p>
        </p:txBody>
      </p:sp>
      <p:sp>
        <p:nvSpPr>
          <p:cNvPr id="3" name="Θέση περιεχομένου 2">
            <a:extLst>
              <a:ext uri="{FF2B5EF4-FFF2-40B4-BE49-F238E27FC236}">
                <a16:creationId xmlns:a16="http://schemas.microsoft.com/office/drawing/2014/main" id="{3B04BF29-73E1-492A-9D90-80B2BB67CFFF}"/>
              </a:ext>
            </a:extLst>
          </p:cNvPr>
          <p:cNvSpPr>
            <a:spLocks noGrp="1"/>
          </p:cNvSpPr>
          <p:nvPr>
            <p:ph idx="1"/>
          </p:nvPr>
        </p:nvSpPr>
        <p:spPr>
          <a:xfrm>
            <a:off x="3741490" y="1844787"/>
            <a:ext cx="7414190" cy="4023516"/>
          </a:xfrm>
        </p:spPr>
        <p:txBody>
          <a:bodyPr/>
          <a:lstStyle/>
          <a:p>
            <a:pPr marL="0" indent="0">
              <a:buNone/>
            </a:pPr>
            <a:r>
              <a:rPr lang="el-GR" dirty="0"/>
              <a:t>Με το άνοιγμα της εφαρμογής ο χρήστης καταλαβαίνει ότι:</a:t>
            </a:r>
          </a:p>
          <a:p>
            <a:pPr>
              <a:buFont typeface="Arial" panose="020B0604020202020204" pitchFamily="34" charset="0"/>
              <a:buChar char="•"/>
            </a:pPr>
            <a:r>
              <a:rPr lang="el-GR" dirty="0"/>
              <a:t>Η λειτουργία </a:t>
            </a:r>
            <a:r>
              <a:rPr lang="en-US" dirty="0"/>
              <a:t>grill </a:t>
            </a:r>
            <a:r>
              <a:rPr lang="el-GR" dirty="0"/>
              <a:t>αφορά το ζέσταμα κρέατος.</a:t>
            </a:r>
          </a:p>
          <a:p>
            <a:pPr>
              <a:buFont typeface="Arial" panose="020B0604020202020204" pitchFamily="34" charset="0"/>
              <a:buChar char="•"/>
            </a:pPr>
            <a:r>
              <a:rPr lang="el-GR" dirty="0"/>
              <a:t>Η απόψυξη για </a:t>
            </a:r>
            <a:r>
              <a:rPr lang="el-GR" dirty="0" err="1"/>
              <a:t>ξεπάγωμα</a:t>
            </a:r>
            <a:r>
              <a:rPr lang="el-GR" dirty="0"/>
              <a:t> του φαγητού.</a:t>
            </a:r>
          </a:p>
          <a:p>
            <a:pPr>
              <a:buFont typeface="Arial" panose="020B0604020202020204" pitchFamily="34" charset="0"/>
              <a:buChar char="•"/>
            </a:pPr>
            <a:r>
              <a:rPr lang="el-GR" dirty="0"/>
              <a:t>Η γρήγορη θέρμανση για ζέσταμα σε μικρό χρονικό διάστημα.</a:t>
            </a:r>
          </a:p>
          <a:p>
            <a:pPr>
              <a:buFont typeface="Arial" panose="020B0604020202020204" pitchFamily="34" charset="0"/>
              <a:buChar char="•"/>
            </a:pPr>
            <a:r>
              <a:rPr lang="el-GR" dirty="0"/>
              <a:t>Τα έτοιμα προγράμματα αφορούν έτοιμες επιλογές ψησίματος.</a:t>
            </a:r>
          </a:p>
          <a:p>
            <a:pPr marL="0" indent="0">
              <a:buNone/>
            </a:pPr>
            <a:endParaRPr lang="el-GR" dirty="0"/>
          </a:p>
        </p:txBody>
      </p:sp>
      <p:pic>
        <p:nvPicPr>
          <p:cNvPr id="4" name="Θέση περιεχομένου 4">
            <a:extLst>
              <a:ext uri="{FF2B5EF4-FFF2-40B4-BE49-F238E27FC236}">
                <a16:creationId xmlns:a16="http://schemas.microsoft.com/office/drawing/2014/main" id="{8A23E272-1798-4FFB-8B5A-BC69126C5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845578"/>
            <a:ext cx="2407353" cy="4022725"/>
          </a:xfrm>
          <a:prstGeom prst="rect">
            <a:avLst/>
          </a:prstGeom>
        </p:spPr>
      </p:pic>
    </p:spTree>
    <p:extLst>
      <p:ext uri="{BB962C8B-B14F-4D97-AF65-F5344CB8AC3E}">
        <p14:creationId xmlns:p14="http://schemas.microsoft.com/office/powerpoint/2010/main" val="3099904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3692160-B84D-4558-BD00-795FFADB5335}"/>
              </a:ext>
            </a:extLst>
          </p:cNvPr>
          <p:cNvSpPr>
            <a:spLocks noGrp="1"/>
          </p:cNvSpPr>
          <p:nvPr>
            <p:ph type="title"/>
          </p:nvPr>
        </p:nvSpPr>
        <p:spPr/>
        <p:txBody>
          <a:bodyPr/>
          <a:lstStyle/>
          <a:p>
            <a:pPr algn="ctr"/>
            <a:r>
              <a:rPr lang="el-GR" dirty="0"/>
              <a:t>Αξιολόγηση λειτουργίας Ρύθμιση Ψησίματος</a:t>
            </a:r>
          </a:p>
        </p:txBody>
      </p:sp>
      <p:pic>
        <p:nvPicPr>
          <p:cNvPr id="5" name="Θέση περιεχομένου 4">
            <a:extLst>
              <a:ext uri="{FF2B5EF4-FFF2-40B4-BE49-F238E27FC236}">
                <a16:creationId xmlns:a16="http://schemas.microsoft.com/office/drawing/2014/main" id="{FDE763ED-B401-4D8A-9544-D00B3058F7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63709"/>
            <a:ext cx="2338793" cy="4022725"/>
          </a:xfrm>
        </p:spPr>
      </p:pic>
      <p:sp>
        <p:nvSpPr>
          <p:cNvPr id="6" name="TextBox 5">
            <a:extLst>
              <a:ext uri="{FF2B5EF4-FFF2-40B4-BE49-F238E27FC236}">
                <a16:creationId xmlns:a16="http://schemas.microsoft.com/office/drawing/2014/main" id="{C9492F88-16F7-4418-A6D0-9E7B80EB3798}"/>
              </a:ext>
            </a:extLst>
          </p:cNvPr>
          <p:cNvSpPr txBox="1"/>
          <p:nvPr/>
        </p:nvSpPr>
        <p:spPr>
          <a:xfrm>
            <a:off x="4026715" y="1963708"/>
            <a:ext cx="6786694" cy="1754326"/>
          </a:xfrm>
          <a:prstGeom prst="rect">
            <a:avLst/>
          </a:prstGeom>
          <a:noFill/>
        </p:spPr>
        <p:txBody>
          <a:bodyPr wrap="square" rtlCol="0">
            <a:spAutoFit/>
          </a:bodyPr>
          <a:lstStyle/>
          <a:p>
            <a:r>
              <a:rPr lang="el-GR" dirty="0"/>
              <a:t>Ο χρήστης επιθυμεί να ψήσει.</a:t>
            </a:r>
          </a:p>
          <a:p>
            <a:r>
              <a:rPr lang="el-GR" dirty="0"/>
              <a:t>Με βάση τις επιλογές που του εμφανίζονται επιλέγει το κουμπί της ρύθμισης ψησίματος αναμένοντας να του εμφανιστεί ο χρόνος και η θερμοκρασία. Αφού ανοίγει η οθόνη επιβεβαιώνονται οι προσδοκίες του χρήστη και κατόπιν επιλέγει χρόνο και θερμοκρασία.</a:t>
            </a:r>
          </a:p>
          <a:p>
            <a:r>
              <a:rPr lang="el-GR" dirty="0"/>
              <a:t>Έπειτα επιλέγει το κουμπί της έναρξης.</a:t>
            </a:r>
          </a:p>
        </p:txBody>
      </p:sp>
    </p:spTree>
    <p:extLst>
      <p:ext uri="{BB962C8B-B14F-4D97-AF65-F5344CB8AC3E}">
        <p14:creationId xmlns:p14="http://schemas.microsoft.com/office/powerpoint/2010/main" val="245620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7453F33-7C75-4D31-8CB2-15B3D2CB4261}"/>
              </a:ext>
            </a:extLst>
          </p:cNvPr>
          <p:cNvSpPr txBox="1">
            <a:spLocks noGrp="1"/>
          </p:cNvSpPr>
          <p:nvPr>
            <p:ph type="title" idx="4294967295"/>
          </p:nvPr>
        </p:nvSpPr>
        <p:spPr>
          <a:xfrm>
            <a:off x="1523519" y="1958432"/>
            <a:ext cx="8230465" cy="701731"/>
          </a:xfrm>
        </p:spPr>
        <p:txBody>
          <a:bodyPr>
            <a:spAutoFit/>
          </a:bodyPr>
          <a:lstStyle/>
          <a:p>
            <a:pPr lvl="0"/>
            <a:r>
              <a:rPr lang="el-GR" dirty="0">
                <a:cs typeface="Tahoma" pitchFamily="2"/>
              </a:rPr>
              <a:t>Συσκευή</a:t>
            </a:r>
          </a:p>
        </p:txBody>
      </p:sp>
      <p:sp>
        <p:nvSpPr>
          <p:cNvPr id="3" name="Θέση κειμένου 2">
            <a:extLst>
              <a:ext uri="{FF2B5EF4-FFF2-40B4-BE49-F238E27FC236}">
                <a16:creationId xmlns:a16="http://schemas.microsoft.com/office/drawing/2014/main" id="{E899EF78-4B03-46C1-85E5-1359E6EDDA03}"/>
              </a:ext>
            </a:extLst>
          </p:cNvPr>
          <p:cNvSpPr txBox="1">
            <a:spLocks noGrp="1"/>
          </p:cNvSpPr>
          <p:nvPr>
            <p:ph type="body" idx="4294967295"/>
          </p:nvPr>
        </p:nvSpPr>
        <p:spPr>
          <a:xfrm>
            <a:off x="1523518" y="2660163"/>
            <a:ext cx="8230465" cy="3977698"/>
          </a:xfrm>
        </p:spPr>
        <p:txBody>
          <a:bodyPr/>
          <a:lstStyle/>
          <a:p>
            <a:pPr lvl="0"/>
            <a:r>
              <a:rPr lang="el-GR" sz="2540" dirty="0">
                <a:solidFill>
                  <a:srgbClr val="111111"/>
                </a:solidFill>
                <a:cs typeface="Tahoma" pitchFamily="2"/>
              </a:rPr>
              <a:t> </a:t>
            </a:r>
            <a:r>
              <a:rPr lang="en-US" sz="2540" b="1" dirty="0">
                <a:solidFill>
                  <a:srgbClr val="111111"/>
                </a:solidFill>
                <a:cs typeface="Tahoma" pitchFamily="2"/>
              </a:rPr>
              <a:t>Silver</a:t>
            </a:r>
            <a:r>
              <a:rPr lang="el-GR" sz="2540" b="1" dirty="0">
                <a:solidFill>
                  <a:srgbClr val="111111"/>
                </a:solidFill>
                <a:cs typeface="Tahoma" pitchFamily="2"/>
              </a:rPr>
              <a:t> </a:t>
            </a:r>
            <a:r>
              <a:rPr lang="en-US" sz="2540" b="1" dirty="0">
                <a:solidFill>
                  <a:srgbClr val="111111"/>
                </a:solidFill>
                <a:cs typeface="Tahoma" pitchFamily="2"/>
              </a:rPr>
              <a:t>Crest</a:t>
            </a:r>
            <a:r>
              <a:rPr lang="el-GR" sz="2540" dirty="0">
                <a:solidFill>
                  <a:srgbClr val="111111"/>
                </a:solidFill>
                <a:cs typeface="Tahoma" pitchFamily="2"/>
              </a:rPr>
              <a:t> </a:t>
            </a:r>
            <a:r>
              <a:rPr lang="en-US" sz="2540" b="1" dirty="0">
                <a:solidFill>
                  <a:srgbClr val="111111"/>
                </a:solidFill>
                <a:cs typeface="Tahoma" pitchFamily="2"/>
              </a:rPr>
              <a:t>SMW</a:t>
            </a:r>
            <a:r>
              <a:rPr lang="el-GR" sz="2540" b="1" dirty="0">
                <a:solidFill>
                  <a:srgbClr val="111111"/>
                </a:solidFill>
                <a:cs typeface="Tahoma" pitchFamily="2"/>
              </a:rPr>
              <a:t> 800 </a:t>
            </a:r>
            <a:r>
              <a:rPr lang="en-US" sz="2540" b="1" dirty="0">
                <a:solidFill>
                  <a:srgbClr val="111111"/>
                </a:solidFill>
                <a:cs typeface="Tahoma" pitchFamily="2"/>
              </a:rPr>
              <a:t>D</a:t>
            </a:r>
            <a:r>
              <a:rPr lang="el-GR" sz="2540" b="1" dirty="0">
                <a:solidFill>
                  <a:srgbClr val="111111"/>
                </a:solidFill>
                <a:cs typeface="Tahoma" pitchFamily="2"/>
              </a:rPr>
              <a:t>4</a:t>
            </a:r>
          </a:p>
        </p:txBody>
      </p:sp>
      <p:pic>
        <p:nvPicPr>
          <p:cNvPr id="4" name="">
            <a:extLst>
              <a:ext uri="{FF2B5EF4-FFF2-40B4-BE49-F238E27FC236}">
                <a16:creationId xmlns:a16="http://schemas.microsoft.com/office/drawing/2014/main" id="{660A2DF4-5E26-4D1E-8E6B-C21F7499E516}"/>
              </a:ext>
            </a:extLst>
          </p:cNvPr>
          <p:cNvPicPr>
            <a:picLocks noChangeAspect="1"/>
          </p:cNvPicPr>
          <p:nvPr/>
        </p:nvPicPr>
        <p:blipFill>
          <a:blip r:embed="rId3">
            <a:lum/>
            <a:alphaModFix/>
          </a:blip>
          <a:srcRect/>
          <a:stretch>
            <a:fillRect/>
          </a:stretch>
        </p:blipFill>
        <p:spPr>
          <a:xfrm>
            <a:off x="3648895" y="3141754"/>
            <a:ext cx="4894210" cy="3670820"/>
          </a:xfrm>
          <a:prstGeom prst="rect">
            <a:avLst/>
          </a:prstGeom>
          <a:noFill/>
          <a:ln>
            <a:noFill/>
          </a:ln>
        </p:spPr>
      </p:pic>
      <p:sp>
        <p:nvSpPr>
          <p:cNvPr id="5" name="Τίτλος 1">
            <a:extLst>
              <a:ext uri="{FF2B5EF4-FFF2-40B4-BE49-F238E27FC236}">
                <a16:creationId xmlns:a16="http://schemas.microsoft.com/office/drawing/2014/main" id="{B9ECF5F7-9B40-4209-9913-1FD096D8F460}"/>
              </a:ext>
            </a:extLst>
          </p:cNvPr>
          <p:cNvSpPr txBox="1">
            <a:spLocks/>
          </p:cNvSpPr>
          <p:nvPr/>
        </p:nvSpPr>
        <p:spPr>
          <a:xfrm>
            <a:off x="1981488" y="220139"/>
            <a:ext cx="8229024" cy="18143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i="1">
                <a:solidFill>
                  <a:srgbClr val="111111"/>
                </a:solidFill>
                <a:cs typeface="Tahoma" pitchFamily="2"/>
              </a:rPr>
              <a:t>1ος Κύκλος Ελικοειδούς Μοντέλου</a:t>
            </a:r>
            <a:endParaRPr lang="el-GR" i="1" dirty="0">
              <a:solidFill>
                <a:srgbClr val="111111"/>
              </a:solidFill>
              <a:cs typeface="Tahoma" pitchFamily="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6E0FF23-6FEA-4E27-B7E7-E052E066A4C1}"/>
              </a:ext>
            </a:extLst>
          </p:cNvPr>
          <p:cNvSpPr>
            <a:spLocks noGrp="1"/>
          </p:cNvSpPr>
          <p:nvPr>
            <p:ph type="title"/>
          </p:nvPr>
        </p:nvSpPr>
        <p:spPr/>
        <p:txBody>
          <a:bodyPr/>
          <a:lstStyle/>
          <a:p>
            <a:pPr algn="ctr"/>
            <a:r>
              <a:rPr lang="el-GR" dirty="0"/>
              <a:t>Αξιολόγηση της οθόνης Έναρξη ψησίματος</a:t>
            </a:r>
          </a:p>
        </p:txBody>
      </p:sp>
      <p:pic>
        <p:nvPicPr>
          <p:cNvPr id="5" name="Θέση περιεχομένου 4">
            <a:extLst>
              <a:ext uri="{FF2B5EF4-FFF2-40B4-BE49-F238E27FC236}">
                <a16:creationId xmlns:a16="http://schemas.microsoft.com/office/drawing/2014/main" id="{5A52736E-8FDA-407F-A8F3-42E7F883A3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63041"/>
            <a:ext cx="2344959" cy="4022725"/>
          </a:xfrm>
        </p:spPr>
      </p:pic>
      <p:sp>
        <p:nvSpPr>
          <p:cNvPr id="6" name="TextBox 5">
            <a:extLst>
              <a:ext uri="{FF2B5EF4-FFF2-40B4-BE49-F238E27FC236}">
                <a16:creationId xmlns:a16="http://schemas.microsoft.com/office/drawing/2014/main" id="{FB856C48-1717-428B-B984-E06995A75524}"/>
              </a:ext>
            </a:extLst>
          </p:cNvPr>
          <p:cNvSpPr txBox="1"/>
          <p:nvPr/>
        </p:nvSpPr>
        <p:spPr>
          <a:xfrm>
            <a:off x="3624044" y="1863041"/>
            <a:ext cx="5276676" cy="1477328"/>
          </a:xfrm>
          <a:prstGeom prst="rect">
            <a:avLst/>
          </a:prstGeom>
          <a:noFill/>
        </p:spPr>
        <p:txBody>
          <a:bodyPr wrap="square" rtlCol="0">
            <a:spAutoFit/>
          </a:bodyPr>
          <a:lstStyle/>
          <a:p>
            <a:r>
              <a:rPr lang="el-GR" dirty="0"/>
              <a:t>Πατώντας την έναρξη, αρχίζει η αντίστροφη μέτρηση όπως ακριβώς και ο φούρνος μικροκυμάτων. </a:t>
            </a:r>
          </a:p>
          <a:p>
            <a:r>
              <a:rPr lang="el-GR" dirty="0"/>
              <a:t>Πατώντας το κουμπί της παύσης ο χρόνος και η θέρμανση του φαγητού τίθενται σε αναμονή έως ότου επιλεχθεί ξανά η έναρξή τους.</a:t>
            </a:r>
          </a:p>
        </p:txBody>
      </p:sp>
      <p:pic>
        <p:nvPicPr>
          <p:cNvPr id="8" name="Εικόνα 7">
            <a:extLst>
              <a:ext uri="{FF2B5EF4-FFF2-40B4-BE49-F238E27FC236}">
                <a16:creationId xmlns:a16="http://schemas.microsoft.com/office/drawing/2014/main" id="{D4CD11C6-CC20-4B65-AD72-BBD9815E9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721" y="1863041"/>
            <a:ext cx="2344959" cy="4025840"/>
          </a:xfrm>
          <a:prstGeom prst="rect">
            <a:avLst/>
          </a:prstGeom>
        </p:spPr>
      </p:pic>
    </p:spTree>
    <p:extLst>
      <p:ext uri="{BB962C8B-B14F-4D97-AF65-F5344CB8AC3E}">
        <p14:creationId xmlns:p14="http://schemas.microsoft.com/office/powerpoint/2010/main" val="2116051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59EA15B-2319-40E0-A7B1-B295D47413CA}"/>
              </a:ext>
            </a:extLst>
          </p:cNvPr>
          <p:cNvSpPr>
            <a:spLocks noGrp="1"/>
          </p:cNvSpPr>
          <p:nvPr>
            <p:ph type="title"/>
          </p:nvPr>
        </p:nvSpPr>
        <p:spPr/>
        <p:txBody>
          <a:bodyPr/>
          <a:lstStyle/>
          <a:p>
            <a:pPr algn="ctr"/>
            <a:r>
              <a:rPr lang="el-GR" dirty="0"/>
              <a:t>Αξιολόγηση των λειτουργιών </a:t>
            </a:r>
            <a:r>
              <a:rPr lang="en-US" dirty="0"/>
              <a:t>Grill, </a:t>
            </a:r>
            <a:r>
              <a:rPr lang="el-GR" dirty="0"/>
              <a:t>Απόψυξη και Γρήγορη Θέρμανση </a:t>
            </a:r>
          </a:p>
        </p:txBody>
      </p:sp>
      <p:pic>
        <p:nvPicPr>
          <p:cNvPr id="10" name="Θέση περιεχομένου 9">
            <a:extLst>
              <a:ext uri="{FF2B5EF4-FFF2-40B4-BE49-F238E27FC236}">
                <a16:creationId xmlns:a16="http://schemas.microsoft.com/office/drawing/2014/main" id="{64C207A5-8524-4554-AECF-2A59E7CA34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13" y="1846947"/>
            <a:ext cx="2332614" cy="4022725"/>
          </a:xfrm>
        </p:spPr>
      </p:pic>
      <p:pic>
        <p:nvPicPr>
          <p:cNvPr id="12" name="Εικόνα 11">
            <a:extLst>
              <a:ext uri="{FF2B5EF4-FFF2-40B4-BE49-F238E27FC236}">
                <a16:creationId xmlns:a16="http://schemas.microsoft.com/office/drawing/2014/main" id="{530945D0-99E3-4DA7-B97C-A54244A61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428" y="1846947"/>
            <a:ext cx="2336267" cy="4022725"/>
          </a:xfrm>
          <a:prstGeom prst="rect">
            <a:avLst/>
          </a:prstGeom>
        </p:spPr>
      </p:pic>
      <p:sp>
        <p:nvSpPr>
          <p:cNvPr id="13" name="TextBox 12">
            <a:extLst>
              <a:ext uri="{FF2B5EF4-FFF2-40B4-BE49-F238E27FC236}">
                <a16:creationId xmlns:a16="http://schemas.microsoft.com/office/drawing/2014/main" id="{61E67DD5-9E5F-46A6-ADBD-74DDCCA1673E}"/>
              </a:ext>
            </a:extLst>
          </p:cNvPr>
          <p:cNvSpPr txBox="1"/>
          <p:nvPr/>
        </p:nvSpPr>
        <p:spPr>
          <a:xfrm>
            <a:off x="7752478" y="1848316"/>
            <a:ext cx="3588810" cy="3416320"/>
          </a:xfrm>
          <a:prstGeom prst="rect">
            <a:avLst/>
          </a:prstGeom>
          <a:noFill/>
        </p:spPr>
        <p:txBody>
          <a:bodyPr wrap="square" rtlCol="0">
            <a:spAutoFit/>
          </a:bodyPr>
          <a:lstStyle/>
          <a:p>
            <a:r>
              <a:rPr lang="el-GR" dirty="0"/>
              <a:t>Ο χρήστης παρατηρεί ότι:</a:t>
            </a:r>
          </a:p>
          <a:p>
            <a:pPr marL="285750" indent="-285750">
              <a:buFont typeface="Arial" panose="020B0604020202020204" pitchFamily="34" charset="0"/>
              <a:buChar char="•"/>
            </a:pPr>
            <a:r>
              <a:rPr lang="el-GR" dirty="0"/>
              <a:t>Απαιτείται μόνο η ρύθμιση του χρόνου ψησίματος στις λειτουργίες απόψυξη και γρήγορη θέρμανση κάτι το οποίο τον διευκολύνει στην άμεση επίτευξη του στόχου του.</a:t>
            </a:r>
          </a:p>
          <a:p>
            <a:pPr marL="285750" indent="-285750">
              <a:buFont typeface="Arial" panose="020B0604020202020204" pitchFamily="34" charset="0"/>
              <a:buChar char="•"/>
            </a:pPr>
            <a:r>
              <a:rPr lang="el-GR" dirty="0"/>
              <a:t>Στη λειτουργία </a:t>
            </a:r>
            <a:r>
              <a:rPr lang="en-US" dirty="0"/>
              <a:t>grill </a:t>
            </a:r>
            <a:r>
              <a:rPr lang="el-GR" dirty="0"/>
              <a:t>επιλέγει θερμοκρασία και χρόνο για το ζέσταμα του κρέατος ανάλογα με τρόπο ψησίματος που θέλει.</a:t>
            </a:r>
          </a:p>
          <a:p>
            <a:endParaRPr lang="el-GR" dirty="0"/>
          </a:p>
        </p:txBody>
      </p:sp>
      <p:pic>
        <p:nvPicPr>
          <p:cNvPr id="15" name="Εικόνα 14">
            <a:extLst>
              <a:ext uri="{FF2B5EF4-FFF2-40B4-BE49-F238E27FC236}">
                <a16:creationId xmlns:a16="http://schemas.microsoft.com/office/drawing/2014/main" id="{18D861FD-08C3-49C1-B811-A986F68285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797" y="1846947"/>
            <a:ext cx="2336267" cy="4007813"/>
          </a:xfrm>
          <a:prstGeom prst="rect">
            <a:avLst/>
          </a:prstGeom>
        </p:spPr>
      </p:pic>
    </p:spTree>
    <p:extLst>
      <p:ext uri="{BB962C8B-B14F-4D97-AF65-F5344CB8AC3E}">
        <p14:creationId xmlns:p14="http://schemas.microsoft.com/office/powerpoint/2010/main" val="335296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B2BDA88-EE2F-48A5-8FC4-D2FA4B1E819C}"/>
              </a:ext>
            </a:extLst>
          </p:cNvPr>
          <p:cNvSpPr>
            <a:spLocks noGrp="1"/>
          </p:cNvSpPr>
          <p:nvPr>
            <p:ph type="title"/>
          </p:nvPr>
        </p:nvSpPr>
        <p:spPr/>
        <p:txBody>
          <a:bodyPr/>
          <a:lstStyle/>
          <a:p>
            <a:pPr algn="ctr"/>
            <a:r>
              <a:rPr lang="el-GR" dirty="0"/>
              <a:t>Αξιολόγηση λειτουργίας Έτοιμα Προγράμματα</a:t>
            </a:r>
          </a:p>
        </p:txBody>
      </p:sp>
      <p:pic>
        <p:nvPicPr>
          <p:cNvPr id="5" name="Θέση περιεχομένου 4">
            <a:extLst>
              <a:ext uri="{FF2B5EF4-FFF2-40B4-BE49-F238E27FC236}">
                <a16:creationId xmlns:a16="http://schemas.microsoft.com/office/drawing/2014/main" id="{CF45B4DF-8A53-4E6D-8287-C332F11311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03879"/>
            <a:ext cx="2286974" cy="3914775"/>
          </a:xfrm>
        </p:spPr>
      </p:pic>
      <p:sp>
        <p:nvSpPr>
          <p:cNvPr id="6" name="TextBox 5">
            <a:extLst>
              <a:ext uri="{FF2B5EF4-FFF2-40B4-BE49-F238E27FC236}">
                <a16:creationId xmlns:a16="http://schemas.microsoft.com/office/drawing/2014/main" id="{DEC82027-4058-4AB3-9950-52402F1BEC87}"/>
              </a:ext>
            </a:extLst>
          </p:cNvPr>
          <p:cNvSpPr txBox="1"/>
          <p:nvPr/>
        </p:nvSpPr>
        <p:spPr>
          <a:xfrm>
            <a:off x="3691156" y="1903879"/>
            <a:ext cx="7155809" cy="1477328"/>
          </a:xfrm>
          <a:prstGeom prst="rect">
            <a:avLst/>
          </a:prstGeom>
          <a:noFill/>
        </p:spPr>
        <p:txBody>
          <a:bodyPr wrap="square" rtlCol="0">
            <a:spAutoFit/>
          </a:bodyPr>
          <a:lstStyle/>
          <a:p>
            <a:r>
              <a:rPr lang="el-GR" dirty="0"/>
              <a:t>Ο χρήστης παρατηρεί:</a:t>
            </a:r>
          </a:p>
          <a:p>
            <a:pPr marL="285750" indent="-285750">
              <a:buFont typeface="Arial" panose="020B0604020202020204" pitchFamily="34" charset="0"/>
              <a:buChar char="•"/>
            </a:pPr>
            <a:r>
              <a:rPr lang="el-GR" dirty="0"/>
              <a:t>Την ύπαρξη ποικιλίας επιλογών για τις διάφορες κατηγορίες φαγητού.</a:t>
            </a:r>
          </a:p>
          <a:p>
            <a:pPr marL="285750" indent="-285750">
              <a:buFont typeface="Arial" panose="020B0604020202020204" pitchFamily="34" charset="0"/>
              <a:buChar char="•"/>
            </a:pPr>
            <a:r>
              <a:rPr lang="el-GR" dirty="0"/>
              <a:t>Σωστή κατηγοριοποίηση.</a:t>
            </a:r>
          </a:p>
          <a:p>
            <a:endParaRPr lang="el-GR" dirty="0"/>
          </a:p>
          <a:p>
            <a:pPr marL="285750" indent="-285750">
              <a:buFont typeface="Arial" panose="020B0604020202020204" pitchFamily="34" charset="0"/>
              <a:buChar char="•"/>
            </a:pPr>
            <a:endParaRPr lang="el-GR" dirty="0"/>
          </a:p>
        </p:txBody>
      </p:sp>
    </p:spTree>
    <p:extLst>
      <p:ext uri="{BB962C8B-B14F-4D97-AF65-F5344CB8AC3E}">
        <p14:creationId xmlns:p14="http://schemas.microsoft.com/office/powerpoint/2010/main" val="590712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23A1DCA-7DC1-4BB3-B7EC-FD6E33BCE096}"/>
              </a:ext>
            </a:extLst>
          </p:cNvPr>
          <p:cNvSpPr>
            <a:spLocks noGrp="1"/>
          </p:cNvSpPr>
          <p:nvPr>
            <p:ph type="title"/>
          </p:nvPr>
        </p:nvSpPr>
        <p:spPr/>
        <p:txBody>
          <a:bodyPr/>
          <a:lstStyle/>
          <a:p>
            <a:pPr algn="ctr"/>
            <a:r>
              <a:rPr lang="el-GR" dirty="0"/>
              <a:t>Αξιολόγηση λειτουργίας συγκεκριμένου προγράμματος</a:t>
            </a:r>
          </a:p>
        </p:txBody>
      </p:sp>
      <p:pic>
        <p:nvPicPr>
          <p:cNvPr id="5" name="Θέση περιεχομένου 4">
            <a:extLst>
              <a:ext uri="{FF2B5EF4-FFF2-40B4-BE49-F238E27FC236}">
                <a16:creationId xmlns:a16="http://schemas.microsoft.com/office/drawing/2014/main" id="{DD3FE438-85D4-40D5-A8EC-F83F69A82C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54652"/>
            <a:ext cx="2403796" cy="4022725"/>
          </a:xfrm>
        </p:spPr>
      </p:pic>
      <p:sp>
        <p:nvSpPr>
          <p:cNvPr id="6" name="TextBox 5">
            <a:extLst>
              <a:ext uri="{FF2B5EF4-FFF2-40B4-BE49-F238E27FC236}">
                <a16:creationId xmlns:a16="http://schemas.microsoft.com/office/drawing/2014/main" id="{085560CF-35F6-4D68-B6CC-D8BBD9E03001}"/>
              </a:ext>
            </a:extLst>
          </p:cNvPr>
          <p:cNvSpPr txBox="1"/>
          <p:nvPr/>
        </p:nvSpPr>
        <p:spPr>
          <a:xfrm>
            <a:off x="3724712" y="1921079"/>
            <a:ext cx="7370008" cy="2031325"/>
          </a:xfrm>
          <a:prstGeom prst="rect">
            <a:avLst/>
          </a:prstGeom>
          <a:noFill/>
        </p:spPr>
        <p:txBody>
          <a:bodyPr wrap="square" rtlCol="0">
            <a:spAutoFit/>
          </a:bodyPr>
          <a:lstStyle/>
          <a:p>
            <a:r>
              <a:rPr lang="el-GR" dirty="0"/>
              <a:t>Ο χρήστης επιλέγει το πρόγραμμα των ζυμαρικών:</a:t>
            </a:r>
          </a:p>
          <a:p>
            <a:pPr marL="285750" indent="-285750">
              <a:buFont typeface="Arial" panose="020B0604020202020204" pitchFamily="34" charset="0"/>
              <a:buChar char="•"/>
            </a:pPr>
            <a:r>
              <a:rPr lang="el-GR" dirty="0"/>
              <a:t>Εντυπωσιάζεται από το γεγονός ότι μπορεί να επιλέξει την ποσότητα του φαγητού σε γραμμάρια.</a:t>
            </a:r>
          </a:p>
          <a:p>
            <a:pPr marL="285750" indent="-285750">
              <a:buFont typeface="Arial" panose="020B0604020202020204" pitchFamily="34" charset="0"/>
              <a:buChar char="•"/>
            </a:pPr>
            <a:r>
              <a:rPr lang="el-GR" dirty="0"/>
              <a:t>Η θερμοκρασία και ο χρόνος αλλάζουν ανάλογα με την ποσότητα και το είδος του φαγητού που επέλεξε.</a:t>
            </a:r>
          </a:p>
          <a:p>
            <a:pPr marL="285750" indent="-285750">
              <a:buFont typeface="Arial" panose="020B0604020202020204" pitchFamily="34" charset="0"/>
              <a:buChar char="•"/>
            </a:pPr>
            <a:endParaRPr lang="el-GR" dirty="0"/>
          </a:p>
          <a:p>
            <a:endParaRPr lang="el-GR" dirty="0"/>
          </a:p>
        </p:txBody>
      </p:sp>
    </p:spTree>
    <p:extLst>
      <p:ext uri="{BB962C8B-B14F-4D97-AF65-F5344CB8AC3E}">
        <p14:creationId xmlns:p14="http://schemas.microsoft.com/office/powerpoint/2010/main" val="3727064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E2B346-A84A-402E-9F1D-5A2EE96905E5}"/>
              </a:ext>
            </a:extLst>
          </p:cNvPr>
          <p:cNvSpPr>
            <a:spLocks noGrp="1"/>
          </p:cNvSpPr>
          <p:nvPr>
            <p:ph type="title"/>
          </p:nvPr>
        </p:nvSpPr>
        <p:spPr/>
        <p:txBody>
          <a:bodyPr/>
          <a:lstStyle/>
          <a:p>
            <a:pPr algn="ctr"/>
            <a:r>
              <a:rPr lang="el-GR" dirty="0"/>
              <a:t>Συμπεράσματα</a:t>
            </a:r>
          </a:p>
        </p:txBody>
      </p:sp>
      <p:sp>
        <p:nvSpPr>
          <p:cNvPr id="3" name="Θέση περιεχομένου 2">
            <a:extLst>
              <a:ext uri="{FF2B5EF4-FFF2-40B4-BE49-F238E27FC236}">
                <a16:creationId xmlns:a16="http://schemas.microsoft.com/office/drawing/2014/main" id="{517E38BE-C784-4715-9610-E08B1F7351F2}"/>
              </a:ext>
            </a:extLst>
          </p:cNvPr>
          <p:cNvSpPr>
            <a:spLocks noGrp="1"/>
          </p:cNvSpPr>
          <p:nvPr>
            <p:ph idx="1"/>
          </p:nvPr>
        </p:nvSpPr>
        <p:spPr/>
        <p:txBody>
          <a:bodyPr/>
          <a:lstStyle/>
          <a:p>
            <a:pPr>
              <a:buFont typeface="Arial" panose="020B0604020202020204" pitchFamily="34" charset="0"/>
              <a:buChar char="•"/>
            </a:pPr>
            <a:r>
              <a:rPr lang="el-GR" dirty="0"/>
              <a:t>Φιλική διεπαφή.</a:t>
            </a:r>
          </a:p>
          <a:p>
            <a:pPr>
              <a:buFont typeface="Arial" panose="020B0604020202020204" pitchFamily="34" charset="0"/>
              <a:buChar char="•"/>
            </a:pPr>
            <a:r>
              <a:rPr lang="el-GR" dirty="0"/>
              <a:t>Ικανοποίηση των απαιτήσεων του χρήστη.</a:t>
            </a:r>
          </a:p>
          <a:p>
            <a:pPr>
              <a:buFont typeface="Arial" panose="020B0604020202020204" pitchFamily="34" charset="0"/>
              <a:buChar char="•"/>
            </a:pPr>
            <a:r>
              <a:rPr lang="el-GR" dirty="0"/>
              <a:t>Εύκολη συμπλήρωση θερμοκρασίας και χρόνου.</a:t>
            </a:r>
          </a:p>
          <a:p>
            <a:pPr>
              <a:buFont typeface="Arial" panose="020B0604020202020204" pitchFamily="34" charset="0"/>
              <a:buChar char="•"/>
            </a:pPr>
            <a:r>
              <a:rPr lang="el-GR" dirty="0"/>
              <a:t>Εύκολη πλοήγηση ,διαρκής προσανατολισμός του χρήστη και εύκολη επαναφορά στην αρχική οθόνη.</a:t>
            </a:r>
          </a:p>
        </p:txBody>
      </p:sp>
      <p:pic>
        <p:nvPicPr>
          <p:cNvPr id="5" name="Εικόνα 4">
            <a:extLst>
              <a:ext uri="{FF2B5EF4-FFF2-40B4-BE49-F238E27FC236}">
                <a16:creationId xmlns:a16="http://schemas.microsoft.com/office/drawing/2014/main" id="{77993012-9488-47F4-AB27-D0AC43C98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474" y="4652544"/>
            <a:ext cx="5119052" cy="566667"/>
          </a:xfrm>
          <a:prstGeom prst="rect">
            <a:avLst/>
          </a:prstGeom>
        </p:spPr>
      </p:pic>
    </p:spTree>
    <p:extLst>
      <p:ext uri="{BB962C8B-B14F-4D97-AF65-F5344CB8AC3E}">
        <p14:creationId xmlns:p14="http://schemas.microsoft.com/office/powerpoint/2010/main" val="3055192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2D8FABFC-3260-4210-9EA1-5B3CBE04F94E}"/>
              </a:ext>
            </a:extLst>
          </p:cNvPr>
          <p:cNvSpPr>
            <a:spLocks noGrp="1"/>
          </p:cNvSpPr>
          <p:nvPr>
            <p:ph idx="1"/>
          </p:nvPr>
        </p:nvSpPr>
        <p:spPr/>
        <p:txBody>
          <a:bodyPr>
            <a:normAutofit fontScale="70000" lnSpcReduction="20000"/>
          </a:bodyPr>
          <a:lstStyle/>
          <a:p>
            <a:pPr marL="0" indent="0">
              <a:buNone/>
            </a:pPr>
            <a:r>
              <a:rPr lang="el-GR" dirty="0"/>
              <a:t>Μετά από την παρουσίαση του 2</a:t>
            </a:r>
            <a:r>
              <a:rPr lang="el-GR" baseline="30000" dirty="0"/>
              <a:t>ου</a:t>
            </a:r>
            <a:r>
              <a:rPr lang="el-GR" dirty="0"/>
              <a:t> κύκλου του ελικοειδούς μοντέλου ακούσαμε τις εξής παρατηρήσεις:</a:t>
            </a:r>
          </a:p>
          <a:p>
            <a:pPr marL="0" indent="0">
              <a:buNone/>
            </a:pPr>
            <a:r>
              <a:rPr lang="el-GR" u="sng" dirty="0"/>
              <a:t>Αρνητικά</a:t>
            </a:r>
          </a:p>
          <a:p>
            <a:pPr marL="0" indent="0">
              <a:buNone/>
            </a:pPr>
            <a:r>
              <a:rPr lang="el-GR" dirty="0"/>
              <a:t>   1) Το μαύρο στο </a:t>
            </a:r>
            <a:r>
              <a:rPr lang="en-US" dirty="0"/>
              <a:t>background </a:t>
            </a:r>
            <a:r>
              <a:rPr lang="el-GR" dirty="0"/>
              <a:t>δυσκολεύει το ανθρώπινο μάτι.</a:t>
            </a:r>
          </a:p>
          <a:p>
            <a:pPr marL="0" indent="0">
              <a:buNone/>
            </a:pPr>
            <a:r>
              <a:rPr lang="el-GR" dirty="0"/>
              <a:t>   2) Αλλαγή θέσης στο κουμπί ‘ΠΙΣΩ’  από αριστερά στα δεξιά.</a:t>
            </a:r>
          </a:p>
          <a:p>
            <a:pPr marL="0" indent="0">
              <a:buNone/>
            </a:pPr>
            <a:r>
              <a:rPr lang="el-GR" u="sng" dirty="0"/>
              <a:t>Θετικά</a:t>
            </a:r>
          </a:p>
          <a:p>
            <a:pPr marL="0" indent="0">
              <a:buNone/>
            </a:pPr>
            <a:r>
              <a:rPr lang="el-GR" dirty="0"/>
              <a:t>   1)Σωστή ονοματολογία κουμπιών.</a:t>
            </a:r>
          </a:p>
          <a:p>
            <a:pPr marL="0" indent="0">
              <a:buNone/>
            </a:pPr>
            <a:r>
              <a:rPr lang="el-GR" dirty="0"/>
              <a:t>   2)Σωστή κατηγοριοποίηση λειτουργειών.</a:t>
            </a:r>
          </a:p>
          <a:p>
            <a:pPr marL="0" indent="0">
              <a:buNone/>
            </a:pPr>
            <a:r>
              <a:rPr lang="el-GR" dirty="0"/>
              <a:t>   3)Αρκετά φιλική διεπαφή.</a:t>
            </a:r>
          </a:p>
          <a:p>
            <a:pPr marL="0" indent="0">
              <a:buNone/>
            </a:pPr>
            <a:r>
              <a:rPr lang="el-GR" dirty="0"/>
              <a:t>   4)Διαρκή αίσθηση του που βρίσκεσαι.</a:t>
            </a:r>
          </a:p>
          <a:p>
            <a:pPr marL="0" indent="0">
              <a:buNone/>
            </a:pPr>
            <a:r>
              <a:rPr lang="el-GR" dirty="0"/>
              <a:t>   5)Εύκολη πλοήγηση.</a:t>
            </a:r>
          </a:p>
          <a:p>
            <a:pPr marL="0" indent="0">
              <a:buNone/>
            </a:pPr>
            <a:r>
              <a:rPr lang="el-GR" dirty="0"/>
              <a:t>   6)Λεξιλόγιο κοντά στο χρήστη.</a:t>
            </a:r>
          </a:p>
          <a:p>
            <a:pPr marL="0" indent="0">
              <a:buNone/>
            </a:pPr>
            <a:r>
              <a:rPr lang="el-GR" dirty="0"/>
              <a:t>   </a:t>
            </a:r>
          </a:p>
        </p:txBody>
      </p:sp>
      <p:sp>
        <p:nvSpPr>
          <p:cNvPr id="6" name="Τίτλος 1">
            <a:extLst>
              <a:ext uri="{FF2B5EF4-FFF2-40B4-BE49-F238E27FC236}">
                <a16:creationId xmlns:a16="http://schemas.microsoft.com/office/drawing/2014/main" id="{58E11868-B432-4CD4-9ECC-05843762048E}"/>
              </a:ext>
            </a:extLst>
          </p:cNvPr>
          <p:cNvSpPr txBox="1">
            <a:spLocks/>
          </p:cNvSpPr>
          <p:nvPr/>
        </p:nvSpPr>
        <p:spPr>
          <a:xfrm>
            <a:off x="1981488" y="436470"/>
            <a:ext cx="8229024" cy="8071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i="1" dirty="0">
                <a:solidFill>
                  <a:srgbClr val="111111"/>
                </a:solidFill>
                <a:cs typeface="Tahoma" pitchFamily="2"/>
              </a:rPr>
              <a:t>3ος Κύκλος Ελικοειδούς Μοντέλου</a:t>
            </a:r>
          </a:p>
        </p:txBody>
      </p:sp>
    </p:spTree>
    <p:extLst>
      <p:ext uri="{BB962C8B-B14F-4D97-AF65-F5344CB8AC3E}">
        <p14:creationId xmlns:p14="http://schemas.microsoft.com/office/powerpoint/2010/main" val="1089070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FAA69E60-7154-47E9-A252-360EEC2CFD0C}"/>
              </a:ext>
            </a:extLst>
          </p:cNvPr>
          <p:cNvSpPr txBox="1">
            <a:spLocks/>
          </p:cNvSpPr>
          <p:nvPr/>
        </p:nvSpPr>
        <p:spPr>
          <a:xfrm>
            <a:off x="3155620" y="671683"/>
            <a:ext cx="5880759" cy="63756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Μέθοδοι Αξιολόγησης</a:t>
            </a:r>
          </a:p>
        </p:txBody>
      </p:sp>
      <p:sp>
        <p:nvSpPr>
          <p:cNvPr id="5" name="Θέση κειμένου 2">
            <a:extLst>
              <a:ext uri="{FF2B5EF4-FFF2-40B4-BE49-F238E27FC236}">
                <a16:creationId xmlns:a16="http://schemas.microsoft.com/office/drawing/2014/main" id="{88011E37-705A-4FD9-A6E0-B17E04A42A6D}"/>
              </a:ext>
            </a:extLst>
          </p:cNvPr>
          <p:cNvSpPr txBox="1">
            <a:spLocks/>
          </p:cNvSpPr>
          <p:nvPr/>
        </p:nvSpPr>
        <p:spPr>
          <a:xfrm>
            <a:off x="1560180" y="1859140"/>
            <a:ext cx="9071640" cy="3282703"/>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l-GR" sz="5100" dirty="0">
                <a:solidFill>
                  <a:schemeClr val="tx1"/>
                </a:solidFill>
              </a:rPr>
              <a:t>Επιθεώρηση ευχρηστίας </a:t>
            </a:r>
          </a:p>
          <a:p>
            <a:pPr marL="0" indent="0">
              <a:buNone/>
            </a:pPr>
            <a:r>
              <a:rPr lang="el-GR" sz="3600" dirty="0">
                <a:solidFill>
                  <a:schemeClr val="tx1"/>
                </a:solidFill>
              </a:rPr>
              <a:t>•Επιθεώρηση από ειδικούς ευχρηστίας. </a:t>
            </a:r>
          </a:p>
          <a:p>
            <a:pPr marL="0" indent="0">
              <a:buNone/>
            </a:pPr>
            <a:r>
              <a:rPr lang="el-GR" sz="3600" dirty="0">
                <a:solidFill>
                  <a:schemeClr val="tx1"/>
                </a:solidFill>
              </a:rPr>
              <a:t>•Ειδικοί που δε συμμετείχαν στο σχεδιασμό (Δώσαμε την εφαρμογή μας σε άλλη ομάδα εργασίας).</a:t>
            </a:r>
          </a:p>
          <a:p>
            <a:pPr marL="0" indent="0">
              <a:buNone/>
            </a:pPr>
            <a:r>
              <a:rPr lang="el-GR" sz="3600" dirty="0">
                <a:solidFill>
                  <a:schemeClr val="tx1"/>
                </a:solidFill>
              </a:rPr>
              <a:t>•Δεν πρέπει να επηρεάζονται μεταξύ τους.</a:t>
            </a:r>
          </a:p>
          <a:p>
            <a:pPr marL="0" indent="0">
              <a:buNone/>
            </a:pPr>
            <a:r>
              <a:rPr lang="el-GR" sz="3600" dirty="0">
                <a:solidFill>
                  <a:schemeClr val="tx1"/>
                </a:solidFill>
              </a:rPr>
              <a:t>•Διαμορφωτική ή συμπερασματική αξιολόγηση. </a:t>
            </a:r>
          </a:p>
          <a:p>
            <a:pPr marL="0" indent="0">
              <a:buNone/>
            </a:pPr>
            <a:r>
              <a:rPr lang="el-GR" sz="3600" dirty="0">
                <a:solidFill>
                  <a:schemeClr val="tx1"/>
                </a:solidFill>
              </a:rPr>
              <a:t>•Οι ειδικοί ελέγχουν αν τηρούνται εμπειρικοί κανόνες ευχρηστίας.</a:t>
            </a:r>
            <a:endParaRPr lang="el-GR" sz="3600" dirty="0">
              <a:solidFill>
                <a:schemeClr val="tx1"/>
              </a:solidFill>
              <a:cs typeface="Tahoma" pitchFamily="2"/>
            </a:endParaRPr>
          </a:p>
          <a:p>
            <a:endParaRPr lang="el-GR" sz="2800" dirty="0">
              <a:cs typeface="Tahoma" pitchFamily="2"/>
            </a:endParaRPr>
          </a:p>
          <a:p>
            <a:endParaRPr lang="el-GR" dirty="0">
              <a:cs typeface="Tahoma" pitchFamily="2"/>
            </a:endParaRPr>
          </a:p>
          <a:p>
            <a:endParaRPr lang="el-GR" dirty="0">
              <a:cs typeface="Tahoma" pitchFamily="2"/>
            </a:endParaRPr>
          </a:p>
        </p:txBody>
      </p:sp>
    </p:spTree>
    <p:extLst>
      <p:ext uri="{BB962C8B-B14F-4D97-AF65-F5344CB8AC3E}">
        <p14:creationId xmlns:p14="http://schemas.microsoft.com/office/powerpoint/2010/main" val="3696978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Ορθογώνιο 3">
            <a:extLst>
              <a:ext uri="{FF2B5EF4-FFF2-40B4-BE49-F238E27FC236}">
                <a16:creationId xmlns:a16="http://schemas.microsoft.com/office/drawing/2014/main" id="{A38AC07A-A316-498D-A99F-018D155D2C1D}"/>
              </a:ext>
            </a:extLst>
          </p:cNvPr>
          <p:cNvSpPr/>
          <p:nvPr/>
        </p:nvSpPr>
        <p:spPr>
          <a:xfrm>
            <a:off x="1033669" y="1351508"/>
            <a:ext cx="10588487" cy="4154984"/>
          </a:xfrm>
          <a:prstGeom prst="rect">
            <a:avLst/>
          </a:prstGeom>
        </p:spPr>
        <p:txBody>
          <a:bodyPr wrap="square">
            <a:spAutoFit/>
          </a:bodyPr>
          <a:lstStyle/>
          <a:p>
            <a:endParaRPr lang="el-GR" dirty="0"/>
          </a:p>
          <a:p>
            <a:endParaRPr lang="el-GR" dirty="0"/>
          </a:p>
          <a:p>
            <a:r>
              <a:rPr lang="el-GR" sz="2400" dirty="0"/>
              <a:t>ΘΕΤΙΚΑ: </a:t>
            </a:r>
          </a:p>
          <a:p>
            <a:pPr marL="342900" indent="-342900">
              <a:buAutoNum type="arabicParenR"/>
            </a:pPr>
            <a:r>
              <a:rPr lang="el-GR" dirty="0"/>
              <a:t>Συνεχής προσανατολισμός εξαιτίας μπάρας πλοήγησης.</a:t>
            </a:r>
          </a:p>
          <a:p>
            <a:pPr marL="342900" indent="-342900">
              <a:buAutoNum type="arabicParenR"/>
            </a:pPr>
            <a:r>
              <a:rPr lang="el-GR" dirty="0"/>
              <a:t>Έτοιμα προγράμματα για τις πιο σημαντικές και συνήθης κατηγορίες. </a:t>
            </a:r>
          </a:p>
          <a:p>
            <a:r>
              <a:rPr lang="el-GR" dirty="0"/>
              <a:t>3)   Επιλογή δοσολογίας στα έτοιμα προγράμματα.</a:t>
            </a:r>
          </a:p>
          <a:p>
            <a:pPr marL="342900" indent="-342900">
              <a:buAutoNum type="arabicParenR" startAt="4"/>
            </a:pPr>
            <a:r>
              <a:rPr lang="el-GR" dirty="0"/>
              <a:t>Η δυνατότητα παύσης όταν το φουρνάκι βρίσκεται σε λειτουργία.</a:t>
            </a:r>
          </a:p>
          <a:p>
            <a:pPr marL="342900" indent="-342900">
              <a:buAutoNum type="arabicParenR" startAt="4"/>
            </a:pPr>
            <a:r>
              <a:rPr lang="el-GR" dirty="0"/>
              <a:t>Η ηχητική ειδοποίηση κατά το πέρας της λειτουργίας του φούρνου.</a:t>
            </a:r>
          </a:p>
          <a:p>
            <a:pPr marL="342900" indent="-342900">
              <a:buAutoNum type="arabicParenR" startAt="6"/>
            </a:pPr>
            <a:r>
              <a:rPr lang="el-GR" dirty="0"/>
              <a:t>Εύκολη επιλογή στη θερμοκρασία </a:t>
            </a:r>
          </a:p>
          <a:p>
            <a:pPr marL="342900" indent="-342900">
              <a:buAutoNum type="arabicParenR" startAt="6"/>
            </a:pPr>
            <a:r>
              <a:rPr lang="el-GR" dirty="0"/>
              <a:t>Ικανοποιητικό εύρος τιμών στην επιλογή του χρόνου.</a:t>
            </a:r>
          </a:p>
          <a:p>
            <a:r>
              <a:rPr lang="el-GR" dirty="0"/>
              <a:t>8)   Ευκολία στην επιλογή χρόνου και θερμοκρασίας μέσω μπαρών προόδου</a:t>
            </a:r>
          </a:p>
          <a:p>
            <a:r>
              <a:rPr lang="el-GR" sz="2400" dirty="0"/>
              <a:t>ΑΡΝΗΤΙΚΑ:</a:t>
            </a:r>
          </a:p>
          <a:p>
            <a:pPr marL="342900" indent="-342900">
              <a:buAutoNum type="arabicParenR"/>
            </a:pPr>
            <a:r>
              <a:rPr lang="el-GR" dirty="0"/>
              <a:t>Ρολόι: ίσως λίγο μεγαλύτερο από ότι πρέπει τραβάει την προσοχή </a:t>
            </a:r>
          </a:p>
          <a:p>
            <a:pPr marL="342900" indent="-342900">
              <a:buAutoNum type="arabicParenR"/>
            </a:pPr>
            <a:r>
              <a:rPr lang="el-GR" dirty="0"/>
              <a:t>Μεγαλύτερο εύρος τιμών για την επιλογή θερμοκρασίας σε λειτουργίες όπως </a:t>
            </a:r>
            <a:r>
              <a:rPr lang="en-US" dirty="0"/>
              <a:t>G</a:t>
            </a:r>
            <a:r>
              <a:rPr lang="el-GR" dirty="0" err="1"/>
              <a:t>rill</a:t>
            </a:r>
            <a:r>
              <a:rPr lang="el-GR" dirty="0"/>
              <a:t> ή την απόψυξη)</a:t>
            </a:r>
          </a:p>
        </p:txBody>
      </p:sp>
      <p:sp>
        <p:nvSpPr>
          <p:cNvPr id="5" name="Τίτλος 1">
            <a:extLst>
              <a:ext uri="{FF2B5EF4-FFF2-40B4-BE49-F238E27FC236}">
                <a16:creationId xmlns:a16="http://schemas.microsoft.com/office/drawing/2014/main" id="{E9CAFC62-624B-46E0-B67D-8425D7522611}"/>
              </a:ext>
            </a:extLst>
          </p:cNvPr>
          <p:cNvSpPr txBox="1">
            <a:spLocks/>
          </p:cNvSpPr>
          <p:nvPr/>
        </p:nvSpPr>
        <p:spPr>
          <a:xfrm>
            <a:off x="1722783" y="212033"/>
            <a:ext cx="8441634" cy="1245705"/>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Αποτελέσματα Μεθόδου Αξιολόγησης</a:t>
            </a:r>
          </a:p>
        </p:txBody>
      </p:sp>
    </p:spTree>
    <p:extLst>
      <p:ext uri="{BB962C8B-B14F-4D97-AF65-F5344CB8AC3E}">
        <p14:creationId xmlns:p14="http://schemas.microsoft.com/office/powerpoint/2010/main" val="570746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53F627B5-BA1C-4851-B1A0-C0606F36441B}"/>
              </a:ext>
            </a:extLst>
          </p:cNvPr>
          <p:cNvSpPr txBox="1">
            <a:spLocks/>
          </p:cNvSpPr>
          <p:nvPr/>
        </p:nvSpPr>
        <p:spPr>
          <a:xfrm>
            <a:off x="1872091" y="114299"/>
            <a:ext cx="8441634" cy="91440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Τελικά Πρωτότυπα</a:t>
            </a:r>
          </a:p>
        </p:txBody>
      </p:sp>
      <p:pic>
        <p:nvPicPr>
          <p:cNvPr id="6" name="Εικόνα 5">
            <a:extLst>
              <a:ext uri="{FF2B5EF4-FFF2-40B4-BE49-F238E27FC236}">
                <a16:creationId xmlns:a16="http://schemas.microsoft.com/office/drawing/2014/main" id="{C87D9077-7509-4D1C-9704-8AB4A16BA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37" y="2080260"/>
            <a:ext cx="2794062" cy="4206240"/>
          </a:xfrm>
          <a:prstGeom prst="rect">
            <a:avLst/>
          </a:prstGeom>
        </p:spPr>
      </p:pic>
      <p:pic>
        <p:nvPicPr>
          <p:cNvPr id="8" name="Εικόνα 7">
            <a:extLst>
              <a:ext uri="{FF2B5EF4-FFF2-40B4-BE49-F238E27FC236}">
                <a16:creationId xmlns:a16="http://schemas.microsoft.com/office/drawing/2014/main" id="{D93C46B9-4F02-4CBA-BEE8-C2E140581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969" y="2080260"/>
            <a:ext cx="2794062" cy="4201579"/>
          </a:xfrm>
          <a:prstGeom prst="rect">
            <a:avLst/>
          </a:prstGeom>
        </p:spPr>
      </p:pic>
      <p:pic>
        <p:nvPicPr>
          <p:cNvPr id="10" name="Εικόνα 9">
            <a:extLst>
              <a:ext uri="{FF2B5EF4-FFF2-40B4-BE49-F238E27FC236}">
                <a16:creationId xmlns:a16="http://schemas.microsoft.com/office/drawing/2014/main" id="{1D9DE6EA-79C6-425C-AFC1-75DE7EBC5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2793" y="2080260"/>
            <a:ext cx="2790970" cy="4206240"/>
          </a:xfrm>
          <a:prstGeom prst="rect">
            <a:avLst/>
          </a:prstGeom>
        </p:spPr>
      </p:pic>
      <p:sp>
        <p:nvSpPr>
          <p:cNvPr id="11" name="TextBox 10">
            <a:extLst>
              <a:ext uri="{FF2B5EF4-FFF2-40B4-BE49-F238E27FC236}">
                <a16:creationId xmlns:a16="http://schemas.microsoft.com/office/drawing/2014/main" id="{D7442268-9A5C-4222-A803-32C9F9916D91}"/>
              </a:ext>
            </a:extLst>
          </p:cNvPr>
          <p:cNvSpPr txBox="1"/>
          <p:nvPr/>
        </p:nvSpPr>
        <p:spPr>
          <a:xfrm>
            <a:off x="685145" y="1618595"/>
            <a:ext cx="2794062" cy="461665"/>
          </a:xfrm>
          <a:prstGeom prst="rect">
            <a:avLst/>
          </a:prstGeom>
          <a:noFill/>
        </p:spPr>
        <p:txBody>
          <a:bodyPr wrap="square" rtlCol="0">
            <a:spAutoFit/>
          </a:bodyPr>
          <a:lstStyle/>
          <a:p>
            <a:r>
              <a:rPr lang="el-GR" sz="2400" dirty="0"/>
              <a:t>Αρχική Οθόνη</a:t>
            </a:r>
          </a:p>
        </p:txBody>
      </p:sp>
      <p:sp>
        <p:nvSpPr>
          <p:cNvPr id="12" name="TextBox 11">
            <a:extLst>
              <a:ext uri="{FF2B5EF4-FFF2-40B4-BE49-F238E27FC236}">
                <a16:creationId xmlns:a16="http://schemas.microsoft.com/office/drawing/2014/main" id="{7AAFA5D9-47D2-4BA3-9B03-C7CC589E6B93}"/>
              </a:ext>
            </a:extLst>
          </p:cNvPr>
          <p:cNvSpPr txBox="1"/>
          <p:nvPr/>
        </p:nvSpPr>
        <p:spPr>
          <a:xfrm>
            <a:off x="4695877" y="1618594"/>
            <a:ext cx="2794062" cy="461665"/>
          </a:xfrm>
          <a:prstGeom prst="rect">
            <a:avLst/>
          </a:prstGeom>
          <a:noFill/>
        </p:spPr>
        <p:txBody>
          <a:bodyPr wrap="square" rtlCol="0">
            <a:spAutoFit/>
          </a:bodyPr>
          <a:lstStyle/>
          <a:p>
            <a:r>
              <a:rPr lang="el-GR" sz="2400" dirty="0"/>
              <a:t>Ρύθμιση ψησίματος</a:t>
            </a:r>
          </a:p>
        </p:txBody>
      </p:sp>
      <p:sp>
        <p:nvSpPr>
          <p:cNvPr id="13" name="TextBox 12">
            <a:extLst>
              <a:ext uri="{FF2B5EF4-FFF2-40B4-BE49-F238E27FC236}">
                <a16:creationId xmlns:a16="http://schemas.microsoft.com/office/drawing/2014/main" id="{C6B3DF38-CC0F-4649-8C15-DDF3E1F3F10E}"/>
              </a:ext>
            </a:extLst>
          </p:cNvPr>
          <p:cNvSpPr txBox="1"/>
          <p:nvPr/>
        </p:nvSpPr>
        <p:spPr>
          <a:xfrm>
            <a:off x="8712793" y="1618594"/>
            <a:ext cx="2794062" cy="461665"/>
          </a:xfrm>
          <a:prstGeom prst="rect">
            <a:avLst/>
          </a:prstGeom>
          <a:noFill/>
        </p:spPr>
        <p:txBody>
          <a:bodyPr wrap="square" rtlCol="0">
            <a:spAutoFit/>
          </a:bodyPr>
          <a:lstStyle/>
          <a:p>
            <a:r>
              <a:rPr lang="en-US" sz="2400" dirty="0"/>
              <a:t>Grill</a:t>
            </a:r>
            <a:endParaRPr lang="el-GR" sz="2400" dirty="0"/>
          </a:p>
        </p:txBody>
      </p:sp>
    </p:spTree>
    <p:extLst>
      <p:ext uri="{BB962C8B-B14F-4D97-AF65-F5344CB8AC3E}">
        <p14:creationId xmlns:p14="http://schemas.microsoft.com/office/powerpoint/2010/main" val="2844281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7417E1AC-55A4-4673-9C7D-150394389A58}"/>
              </a:ext>
            </a:extLst>
          </p:cNvPr>
          <p:cNvSpPr txBox="1">
            <a:spLocks/>
          </p:cNvSpPr>
          <p:nvPr/>
        </p:nvSpPr>
        <p:spPr>
          <a:xfrm>
            <a:off x="1872091" y="114299"/>
            <a:ext cx="8441634" cy="91440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Τελικά Πρωτότυπα</a:t>
            </a:r>
          </a:p>
        </p:txBody>
      </p:sp>
      <p:pic>
        <p:nvPicPr>
          <p:cNvPr id="5" name="Εικόνα 4">
            <a:extLst>
              <a:ext uri="{FF2B5EF4-FFF2-40B4-BE49-F238E27FC236}">
                <a16:creationId xmlns:a16="http://schemas.microsoft.com/office/drawing/2014/main" id="{2DA79D9B-C854-4EF0-A4E3-C20A3F3BF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145" y="2027556"/>
            <a:ext cx="2790970" cy="4217880"/>
          </a:xfrm>
          <a:prstGeom prst="rect">
            <a:avLst/>
          </a:prstGeom>
        </p:spPr>
      </p:pic>
      <p:pic>
        <p:nvPicPr>
          <p:cNvPr id="7" name="Εικόνα 6">
            <a:extLst>
              <a:ext uri="{FF2B5EF4-FFF2-40B4-BE49-F238E27FC236}">
                <a16:creationId xmlns:a16="http://schemas.microsoft.com/office/drawing/2014/main" id="{96F89BBC-9ADF-4DF0-BD28-ED9D46A56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146" y="2027556"/>
            <a:ext cx="2790970" cy="4210896"/>
          </a:xfrm>
          <a:prstGeom prst="rect">
            <a:avLst/>
          </a:prstGeom>
        </p:spPr>
      </p:pic>
      <p:pic>
        <p:nvPicPr>
          <p:cNvPr id="9" name="Εικόνα 8">
            <a:extLst>
              <a:ext uri="{FF2B5EF4-FFF2-40B4-BE49-F238E27FC236}">
                <a16:creationId xmlns:a16="http://schemas.microsoft.com/office/drawing/2014/main" id="{63C41C11-2D29-478C-95CF-BE1D63314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055" y="2032212"/>
            <a:ext cx="2790970" cy="4213224"/>
          </a:xfrm>
          <a:prstGeom prst="rect">
            <a:avLst/>
          </a:prstGeom>
        </p:spPr>
      </p:pic>
      <p:sp>
        <p:nvSpPr>
          <p:cNvPr id="10" name="TextBox 9">
            <a:extLst>
              <a:ext uri="{FF2B5EF4-FFF2-40B4-BE49-F238E27FC236}">
                <a16:creationId xmlns:a16="http://schemas.microsoft.com/office/drawing/2014/main" id="{4B5E71C3-56B2-40B2-9599-7AB0B0956087}"/>
              </a:ext>
            </a:extLst>
          </p:cNvPr>
          <p:cNvSpPr txBox="1"/>
          <p:nvPr/>
        </p:nvSpPr>
        <p:spPr>
          <a:xfrm>
            <a:off x="685145" y="1618595"/>
            <a:ext cx="2794062" cy="461665"/>
          </a:xfrm>
          <a:prstGeom prst="rect">
            <a:avLst/>
          </a:prstGeom>
          <a:noFill/>
        </p:spPr>
        <p:txBody>
          <a:bodyPr wrap="square" rtlCol="0">
            <a:spAutoFit/>
          </a:bodyPr>
          <a:lstStyle/>
          <a:p>
            <a:r>
              <a:rPr lang="el-GR" sz="2400" dirty="0"/>
              <a:t>Αρχική Οθόνη</a:t>
            </a:r>
          </a:p>
        </p:txBody>
      </p:sp>
      <p:sp>
        <p:nvSpPr>
          <p:cNvPr id="11" name="TextBox 10">
            <a:extLst>
              <a:ext uri="{FF2B5EF4-FFF2-40B4-BE49-F238E27FC236}">
                <a16:creationId xmlns:a16="http://schemas.microsoft.com/office/drawing/2014/main" id="{00BB8FB5-CA4D-4FFA-8174-AAB11A6DAAD7}"/>
              </a:ext>
            </a:extLst>
          </p:cNvPr>
          <p:cNvSpPr txBox="1"/>
          <p:nvPr/>
        </p:nvSpPr>
        <p:spPr>
          <a:xfrm>
            <a:off x="4798600" y="1565891"/>
            <a:ext cx="2794062" cy="461665"/>
          </a:xfrm>
          <a:prstGeom prst="rect">
            <a:avLst/>
          </a:prstGeom>
          <a:noFill/>
        </p:spPr>
        <p:txBody>
          <a:bodyPr wrap="square" rtlCol="0">
            <a:spAutoFit/>
          </a:bodyPr>
          <a:lstStyle/>
          <a:p>
            <a:r>
              <a:rPr lang="el-GR" sz="2400" dirty="0"/>
              <a:t>Γρήγορή Θέρμανση</a:t>
            </a:r>
          </a:p>
        </p:txBody>
      </p:sp>
      <p:sp>
        <p:nvSpPr>
          <p:cNvPr id="12" name="TextBox 11">
            <a:extLst>
              <a:ext uri="{FF2B5EF4-FFF2-40B4-BE49-F238E27FC236}">
                <a16:creationId xmlns:a16="http://schemas.microsoft.com/office/drawing/2014/main" id="{2C052A55-25D1-435D-B208-C5CE55E052B2}"/>
              </a:ext>
            </a:extLst>
          </p:cNvPr>
          <p:cNvSpPr txBox="1"/>
          <p:nvPr/>
        </p:nvSpPr>
        <p:spPr>
          <a:xfrm>
            <a:off x="8908962" y="1565891"/>
            <a:ext cx="2991489" cy="461665"/>
          </a:xfrm>
          <a:prstGeom prst="rect">
            <a:avLst/>
          </a:prstGeom>
          <a:noFill/>
        </p:spPr>
        <p:txBody>
          <a:bodyPr wrap="square" rtlCol="0">
            <a:spAutoFit/>
          </a:bodyPr>
          <a:lstStyle/>
          <a:p>
            <a:r>
              <a:rPr lang="el-GR" sz="2400" dirty="0"/>
              <a:t>Έτοιμα Προγράμματα</a:t>
            </a:r>
          </a:p>
        </p:txBody>
      </p:sp>
    </p:spTree>
    <p:extLst>
      <p:ext uri="{BB962C8B-B14F-4D97-AF65-F5344CB8AC3E}">
        <p14:creationId xmlns:p14="http://schemas.microsoft.com/office/powerpoint/2010/main" val="1207561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8B4438A-F075-4B3E-8A55-424A450D0E17}"/>
              </a:ext>
            </a:extLst>
          </p:cNvPr>
          <p:cNvSpPr txBox="1">
            <a:spLocks noGrp="1"/>
          </p:cNvSpPr>
          <p:nvPr>
            <p:ph type="title" idx="4294967295"/>
          </p:nvPr>
        </p:nvSpPr>
        <p:spPr>
          <a:xfrm>
            <a:off x="1523521" y="253467"/>
            <a:ext cx="8230465" cy="617825"/>
          </a:xfrm>
        </p:spPr>
        <p:txBody>
          <a:bodyPr>
            <a:normAutofit fontScale="90000"/>
          </a:bodyPr>
          <a:lstStyle/>
          <a:p>
            <a:pPr lvl="0"/>
            <a:r>
              <a:rPr lang="el-GR" sz="4355">
                <a:cs typeface="Tahoma" pitchFamily="2"/>
              </a:rPr>
              <a:t>Λόγοι επιλογής της συσκευής</a:t>
            </a:r>
          </a:p>
        </p:txBody>
      </p:sp>
      <p:sp>
        <p:nvSpPr>
          <p:cNvPr id="3" name="Θέση κειμένου 2">
            <a:extLst>
              <a:ext uri="{FF2B5EF4-FFF2-40B4-BE49-F238E27FC236}">
                <a16:creationId xmlns:a16="http://schemas.microsoft.com/office/drawing/2014/main" id="{979A989B-D2AB-4E00-B518-AD702D514C4B}"/>
              </a:ext>
            </a:extLst>
          </p:cNvPr>
          <p:cNvSpPr txBox="1">
            <a:spLocks noGrp="1"/>
          </p:cNvSpPr>
          <p:nvPr>
            <p:ph type="body" idx="4294967295"/>
          </p:nvPr>
        </p:nvSpPr>
        <p:spPr>
          <a:xfrm>
            <a:off x="1523520" y="962643"/>
            <a:ext cx="5599308" cy="5475455"/>
          </a:xfrm>
        </p:spPr>
        <p:txBody>
          <a:bodyPr/>
          <a:lstStyle/>
          <a:p>
            <a:pPr lvl="0"/>
            <a:r>
              <a:rPr lang="el-GR" sz="2359" dirty="0">
                <a:solidFill>
                  <a:srgbClr val="111111"/>
                </a:solidFill>
                <a:cs typeface="Tahoma" pitchFamily="2"/>
              </a:rPr>
              <a:t>Η δύσχρηστη διεπαφή χρήστη που διαθέτει η συσκευή συγκεκριμένα:</a:t>
            </a:r>
          </a:p>
          <a:p>
            <a:pPr lvl="0"/>
            <a:r>
              <a:rPr lang="el-GR" sz="2359" dirty="0">
                <a:solidFill>
                  <a:srgbClr val="111111"/>
                </a:solidFill>
                <a:cs typeface="Tahoma" pitchFamily="2"/>
              </a:rPr>
              <a:t>1)η δυσκολία στην εκμάθηση και απομνημόνευση των λειτουργιών που προσφέρει κάθε κουμπί</a:t>
            </a:r>
          </a:p>
          <a:p>
            <a:pPr lvl="0"/>
            <a:r>
              <a:rPr lang="el-GR" sz="2359" dirty="0">
                <a:solidFill>
                  <a:srgbClr val="111111"/>
                </a:solidFill>
                <a:cs typeface="Tahoma" pitchFamily="2"/>
              </a:rPr>
              <a:t>2)μη σαφής στόχος του κάθε κουμπιού</a:t>
            </a:r>
          </a:p>
        </p:txBody>
      </p:sp>
      <p:pic>
        <p:nvPicPr>
          <p:cNvPr id="4" name="">
            <a:extLst>
              <a:ext uri="{FF2B5EF4-FFF2-40B4-BE49-F238E27FC236}">
                <a16:creationId xmlns:a16="http://schemas.microsoft.com/office/drawing/2014/main" id="{8F7A7AAB-F5A0-463D-938C-D28410CAE647}"/>
              </a:ext>
            </a:extLst>
          </p:cNvPr>
          <p:cNvPicPr>
            <a:picLocks noChangeAspect="1"/>
          </p:cNvPicPr>
          <p:nvPr/>
        </p:nvPicPr>
        <p:blipFill>
          <a:blip r:embed="rId3">
            <a:lum/>
            <a:alphaModFix/>
          </a:blip>
          <a:srcRect/>
          <a:stretch>
            <a:fillRect/>
          </a:stretch>
        </p:blipFill>
        <p:spPr>
          <a:xfrm>
            <a:off x="8242690" y="1244290"/>
            <a:ext cx="2081329" cy="4350445"/>
          </a:xfrm>
          <a:prstGeom prst="rect">
            <a:avLst/>
          </a:prstGeom>
          <a:noFill/>
          <a:ln>
            <a:noFill/>
          </a:ln>
        </p:spPr>
      </p:pic>
      <p:sp>
        <p:nvSpPr>
          <p:cNvPr id="5" name="Τίτλος 1">
            <a:extLst>
              <a:ext uri="{FF2B5EF4-FFF2-40B4-BE49-F238E27FC236}">
                <a16:creationId xmlns:a16="http://schemas.microsoft.com/office/drawing/2014/main" id="{50FA21DB-B2F6-4655-9554-F757C55B981D}"/>
              </a:ext>
            </a:extLst>
          </p:cNvPr>
          <p:cNvSpPr txBox="1">
            <a:spLocks/>
          </p:cNvSpPr>
          <p:nvPr/>
        </p:nvSpPr>
        <p:spPr>
          <a:xfrm>
            <a:off x="1523520" y="3832196"/>
            <a:ext cx="4903783" cy="217335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45000"/>
            </a:pPr>
            <a:r>
              <a:rPr lang="el-GR" dirty="0">
                <a:cs typeface="Tahoma" pitchFamily="2"/>
              </a:rPr>
              <a:t>Κατηγορίες χρηστών</a:t>
            </a:r>
            <a:br>
              <a:rPr lang="el-GR" dirty="0">
                <a:cs typeface="Tahoma" pitchFamily="2"/>
              </a:rPr>
            </a:br>
            <a:endParaRPr lang="el-GR" dirty="0">
              <a:cs typeface="Tahoma" pitchFamily="2"/>
            </a:endParaRPr>
          </a:p>
          <a:p>
            <a:pPr>
              <a:buSzPct val="45000"/>
            </a:pPr>
            <a:r>
              <a:rPr lang="el-GR" sz="3100" dirty="0">
                <a:solidFill>
                  <a:srgbClr val="111111"/>
                </a:solidFill>
                <a:latin typeface="+mn-lt"/>
                <a:cs typeface="Tahoma" pitchFamily="2"/>
              </a:rPr>
              <a:t>•Απευθύνεται κυρίως σε </a:t>
            </a:r>
            <a:r>
              <a:rPr lang="el-GR" sz="3100" dirty="0" err="1">
                <a:solidFill>
                  <a:srgbClr val="111111"/>
                </a:solidFill>
                <a:latin typeface="+mn-lt"/>
                <a:cs typeface="Tahoma" pitchFamily="2"/>
              </a:rPr>
              <a:t>φοιτήτες</a:t>
            </a:r>
            <a:br>
              <a:rPr lang="el-GR" sz="3100" dirty="0">
                <a:solidFill>
                  <a:srgbClr val="111111"/>
                </a:solidFill>
                <a:latin typeface="+mn-lt"/>
                <a:cs typeface="Tahoma" pitchFamily="2"/>
              </a:rPr>
            </a:br>
            <a:r>
              <a:rPr lang="el-GR" sz="3100" dirty="0">
                <a:solidFill>
                  <a:srgbClr val="111111"/>
                </a:solidFill>
                <a:latin typeface="+mn-lt"/>
                <a:cs typeface="Tahoma" pitchFamily="2"/>
              </a:rPr>
              <a:t>•Άτομα νεαρής ηλικίας που διαθέτουν μικρή εμπειρία και περιορισμένο χρόνο για μαγείρεμα</a:t>
            </a:r>
            <a:r>
              <a:rPr lang="el-GR" sz="3100" dirty="0">
                <a:solidFill>
                  <a:srgbClr val="111111"/>
                </a:solidFill>
                <a:cs typeface="Tahoma" pitchFamily="2"/>
              </a:rPr>
              <a:t>.</a:t>
            </a:r>
            <a:br>
              <a:rPr lang="el-GR" sz="3100" dirty="0">
                <a:solidFill>
                  <a:srgbClr val="111111"/>
                </a:solidFill>
                <a:cs typeface="Tahoma" pitchFamily="2"/>
              </a:rPr>
            </a:br>
            <a:endParaRPr lang="el-GR" sz="3100" dirty="0">
              <a:cs typeface="Tahoma" pitchFamily="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58CB7D2A-88FA-472C-8662-72B18634982D}"/>
              </a:ext>
            </a:extLst>
          </p:cNvPr>
          <p:cNvSpPr txBox="1">
            <a:spLocks/>
          </p:cNvSpPr>
          <p:nvPr/>
        </p:nvSpPr>
        <p:spPr>
          <a:xfrm>
            <a:off x="1533729" y="407984"/>
            <a:ext cx="8441634" cy="91440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Τελικά Πρωτότυπα</a:t>
            </a:r>
          </a:p>
        </p:txBody>
      </p:sp>
      <p:pic>
        <p:nvPicPr>
          <p:cNvPr id="7" name="Εικόνα 6">
            <a:extLst>
              <a:ext uri="{FF2B5EF4-FFF2-40B4-BE49-F238E27FC236}">
                <a16:creationId xmlns:a16="http://schemas.microsoft.com/office/drawing/2014/main" id="{31A1B4BE-F122-41D5-A8C8-F80033A7A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269" y="2747359"/>
            <a:ext cx="2439277" cy="3686381"/>
          </a:xfrm>
          <a:prstGeom prst="rect">
            <a:avLst/>
          </a:prstGeom>
        </p:spPr>
      </p:pic>
      <p:sp>
        <p:nvSpPr>
          <p:cNvPr id="8" name="TextBox 7">
            <a:extLst>
              <a:ext uri="{FF2B5EF4-FFF2-40B4-BE49-F238E27FC236}">
                <a16:creationId xmlns:a16="http://schemas.microsoft.com/office/drawing/2014/main" id="{1CD370D8-A47A-43E0-834D-98D0876AC9C8}"/>
              </a:ext>
            </a:extLst>
          </p:cNvPr>
          <p:cNvSpPr txBox="1"/>
          <p:nvPr/>
        </p:nvSpPr>
        <p:spPr>
          <a:xfrm>
            <a:off x="3332794" y="2347249"/>
            <a:ext cx="2794062" cy="400110"/>
          </a:xfrm>
          <a:prstGeom prst="rect">
            <a:avLst/>
          </a:prstGeom>
          <a:noFill/>
        </p:spPr>
        <p:txBody>
          <a:bodyPr wrap="square" rtlCol="0">
            <a:spAutoFit/>
          </a:bodyPr>
          <a:lstStyle/>
          <a:p>
            <a:r>
              <a:rPr lang="el-GR" sz="2000" dirty="0"/>
              <a:t>Απόψυξη</a:t>
            </a:r>
          </a:p>
        </p:txBody>
      </p:sp>
      <p:pic>
        <p:nvPicPr>
          <p:cNvPr id="10" name="Εικόνα 9">
            <a:extLst>
              <a:ext uri="{FF2B5EF4-FFF2-40B4-BE49-F238E27FC236}">
                <a16:creationId xmlns:a16="http://schemas.microsoft.com/office/drawing/2014/main" id="{B832B8A7-C473-499F-8703-CD1FCE1B9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9" y="2771774"/>
            <a:ext cx="2439277" cy="3678242"/>
          </a:xfrm>
          <a:prstGeom prst="rect">
            <a:avLst/>
          </a:prstGeom>
        </p:spPr>
      </p:pic>
      <p:sp>
        <p:nvSpPr>
          <p:cNvPr id="11" name="TextBox 10">
            <a:extLst>
              <a:ext uri="{FF2B5EF4-FFF2-40B4-BE49-F238E27FC236}">
                <a16:creationId xmlns:a16="http://schemas.microsoft.com/office/drawing/2014/main" id="{D8661AF1-6E82-435B-B3D5-8AB991B2FD7C}"/>
              </a:ext>
            </a:extLst>
          </p:cNvPr>
          <p:cNvSpPr txBox="1"/>
          <p:nvPr/>
        </p:nvSpPr>
        <p:spPr>
          <a:xfrm>
            <a:off x="69659" y="2371664"/>
            <a:ext cx="3638963" cy="400110"/>
          </a:xfrm>
          <a:prstGeom prst="rect">
            <a:avLst/>
          </a:prstGeom>
          <a:noFill/>
        </p:spPr>
        <p:txBody>
          <a:bodyPr wrap="square" rtlCol="0">
            <a:spAutoFit/>
          </a:bodyPr>
          <a:lstStyle/>
          <a:p>
            <a:r>
              <a:rPr lang="el-GR" sz="2000" dirty="0"/>
              <a:t>Συγκεκριμένο Πρόγραμμα</a:t>
            </a:r>
          </a:p>
        </p:txBody>
      </p:sp>
      <p:pic>
        <p:nvPicPr>
          <p:cNvPr id="13" name="Εικόνα 12">
            <a:extLst>
              <a:ext uri="{FF2B5EF4-FFF2-40B4-BE49-F238E27FC236}">
                <a16:creationId xmlns:a16="http://schemas.microsoft.com/office/drawing/2014/main" id="{F94FCBE0-F626-4E7E-95C9-9B5C2E7BE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166" y="2747359"/>
            <a:ext cx="2439277" cy="3666036"/>
          </a:xfrm>
          <a:prstGeom prst="rect">
            <a:avLst/>
          </a:prstGeom>
        </p:spPr>
      </p:pic>
      <p:sp>
        <p:nvSpPr>
          <p:cNvPr id="14" name="TextBox 13">
            <a:extLst>
              <a:ext uri="{FF2B5EF4-FFF2-40B4-BE49-F238E27FC236}">
                <a16:creationId xmlns:a16="http://schemas.microsoft.com/office/drawing/2014/main" id="{AF5EADB6-00CC-4DA7-979B-D89E6BB732EE}"/>
              </a:ext>
            </a:extLst>
          </p:cNvPr>
          <p:cNvSpPr txBox="1"/>
          <p:nvPr/>
        </p:nvSpPr>
        <p:spPr>
          <a:xfrm>
            <a:off x="6437454" y="2371664"/>
            <a:ext cx="2794062" cy="400110"/>
          </a:xfrm>
          <a:prstGeom prst="rect">
            <a:avLst/>
          </a:prstGeom>
          <a:noFill/>
        </p:spPr>
        <p:txBody>
          <a:bodyPr wrap="square" rtlCol="0">
            <a:spAutoFit/>
          </a:bodyPr>
          <a:lstStyle/>
          <a:p>
            <a:r>
              <a:rPr lang="el-GR" sz="2000" dirty="0"/>
              <a:t>Σε λειτουργία</a:t>
            </a:r>
          </a:p>
        </p:txBody>
      </p:sp>
      <p:pic>
        <p:nvPicPr>
          <p:cNvPr id="16" name="Εικόνα 15">
            <a:extLst>
              <a:ext uri="{FF2B5EF4-FFF2-40B4-BE49-F238E27FC236}">
                <a16:creationId xmlns:a16="http://schemas.microsoft.com/office/drawing/2014/main" id="{E1E9B861-79C7-4121-8CBE-13D7E89235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3064" y="2771774"/>
            <a:ext cx="2439277" cy="3672139"/>
          </a:xfrm>
          <a:prstGeom prst="rect">
            <a:avLst/>
          </a:prstGeom>
        </p:spPr>
      </p:pic>
      <p:sp>
        <p:nvSpPr>
          <p:cNvPr id="17" name="TextBox 16">
            <a:extLst>
              <a:ext uri="{FF2B5EF4-FFF2-40B4-BE49-F238E27FC236}">
                <a16:creationId xmlns:a16="http://schemas.microsoft.com/office/drawing/2014/main" id="{451F866F-868A-4E9B-B599-D7C81B205B95}"/>
              </a:ext>
            </a:extLst>
          </p:cNvPr>
          <p:cNvSpPr txBox="1"/>
          <p:nvPr/>
        </p:nvSpPr>
        <p:spPr>
          <a:xfrm>
            <a:off x="9683063" y="2371664"/>
            <a:ext cx="2794062" cy="400110"/>
          </a:xfrm>
          <a:prstGeom prst="rect">
            <a:avLst/>
          </a:prstGeom>
          <a:noFill/>
        </p:spPr>
        <p:txBody>
          <a:bodyPr wrap="square" rtlCol="0">
            <a:spAutoFit/>
          </a:bodyPr>
          <a:lstStyle/>
          <a:p>
            <a:r>
              <a:rPr lang="el-GR" sz="2000" dirty="0"/>
              <a:t>Σε αναμονή</a:t>
            </a:r>
          </a:p>
        </p:txBody>
      </p:sp>
    </p:spTree>
    <p:extLst>
      <p:ext uri="{BB962C8B-B14F-4D97-AF65-F5344CB8AC3E}">
        <p14:creationId xmlns:p14="http://schemas.microsoft.com/office/powerpoint/2010/main" val="170602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0C775E0-942E-45C8-90B5-24FB5B53E7CA}"/>
              </a:ext>
            </a:extLst>
          </p:cNvPr>
          <p:cNvSpPr txBox="1">
            <a:spLocks noGrp="1"/>
          </p:cNvSpPr>
          <p:nvPr>
            <p:ph type="title" idx="4294967295"/>
          </p:nvPr>
        </p:nvSpPr>
        <p:spPr>
          <a:xfrm>
            <a:off x="1523521" y="273629"/>
            <a:ext cx="8230465" cy="577501"/>
          </a:xfrm>
        </p:spPr>
        <p:txBody>
          <a:bodyPr>
            <a:normAutofit fontScale="90000"/>
          </a:bodyPr>
          <a:lstStyle/>
          <a:p>
            <a:pPr lvl="0" algn="ctr"/>
            <a:r>
              <a:rPr lang="el-GR" dirty="0">
                <a:cs typeface="Tahoma" pitchFamily="2"/>
              </a:rPr>
              <a:t>Μέθοδοι Αξιολόγησης</a:t>
            </a:r>
          </a:p>
        </p:txBody>
      </p:sp>
      <p:sp>
        <p:nvSpPr>
          <p:cNvPr id="3" name="Θέση κειμένου 2">
            <a:extLst>
              <a:ext uri="{FF2B5EF4-FFF2-40B4-BE49-F238E27FC236}">
                <a16:creationId xmlns:a16="http://schemas.microsoft.com/office/drawing/2014/main" id="{7DFC063C-3453-4927-8B81-B70F5F8C607B}"/>
              </a:ext>
            </a:extLst>
          </p:cNvPr>
          <p:cNvSpPr txBox="1">
            <a:spLocks noGrp="1"/>
          </p:cNvSpPr>
          <p:nvPr>
            <p:ph type="body" idx="4294967295"/>
          </p:nvPr>
        </p:nvSpPr>
        <p:spPr>
          <a:xfrm>
            <a:off x="2439457" y="2073818"/>
            <a:ext cx="8229024" cy="3977698"/>
          </a:xfrm>
        </p:spPr>
        <p:txBody>
          <a:bodyPr/>
          <a:lstStyle/>
          <a:p>
            <a:pPr lvl="0"/>
            <a:r>
              <a:rPr lang="el-GR" dirty="0" err="1">
                <a:solidFill>
                  <a:srgbClr val="111111"/>
                </a:solidFill>
                <a:cs typeface="Tahoma" pitchFamily="2"/>
              </a:rPr>
              <a:t>Συνεντέυξεις</a:t>
            </a:r>
            <a:r>
              <a:rPr lang="el-GR" dirty="0">
                <a:solidFill>
                  <a:srgbClr val="111111"/>
                </a:solidFill>
                <a:cs typeface="Tahoma" pitchFamily="2"/>
              </a:rPr>
              <a:t> (κύκλος φίλων)</a:t>
            </a:r>
          </a:p>
          <a:p>
            <a:pPr lvl="0"/>
            <a:r>
              <a:rPr lang="el-GR" dirty="0">
                <a:solidFill>
                  <a:srgbClr val="111111"/>
                </a:solidFill>
                <a:cs typeface="Tahoma" pitchFamily="2"/>
              </a:rPr>
              <a:t>Ερωτηματολόγιο</a:t>
            </a:r>
            <a:r>
              <a:rPr lang="el-GR" sz="1633" dirty="0">
                <a:cs typeface="Tahoma" pitchFamily="2"/>
                <a:hlinkClick r:id="rId3"/>
              </a:rPr>
              <a:t>https://docs.google.com/forms/d/e/1FAIpQLSdzKs4Q8SmRJ6sTXlakWBZ8bvoQOgvT1tH1t5dmgxPahNmsig/viewform?c=0&amp;w=1</a:t>
            </a:r>
          </a:p>
          <a:p>
            <a:pPr lvl="0"/>
            <a:endParaRPr lang="el-GR" sz="2540" dirty="0">
              <a:cs typeface="Tahoma" pitchFamily="2"/>
            </a:endParaRPr>
          </a:p>
          <a:p>
            <a:pPr lvl="0"/>
            <a:endParaRPr lang="el-GR" dirty="0">
              <a:cs typeface="Tahoma" pitchFamily="2"/>
            </a:endParaRPr>
          </a:p>
          <a:p>
            <a:pPr lvl="0"/>
            <a:endParaRPr lang="el-GR" dirty="0">
              <a:cs typeface="Tahoma" pitchFamily="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0BD9938-6286-4D27-9F47-7882F049F16F}"/>
              </a:ext>
            </a:extLst>
          </p:cNvPr>
          <p:cNvSpPr txBox="1">
            <a:spLocks noGrp="1"/>
          </p:cNvSpPr>
          <p:nvPr>
            <p:ph type="title" idx="4294967295"/>
          </p:nvPr>
        </p:nvSpPr>
        <p:spPr>
          <a:xfrm>
            <a:off x="1523521" y="273629"/>
            <a:ext cx="8230465" cy="577501"/>
          </a:xfrm>
        </p:spPr>
        <p:txBody>
          <a:bodyPr/>
          <a:lstStyle/>
          <a:p>
            <a:pPr lvl="0"/>
            <a:r>
              <a:rPr lang="el-GR" sz="3266">
                <a:cs typeface="Tahoma" pitchFamily="2"/>
              </a:rPr>
              <a:t>ΑΠΟΤΕΛΕΣΜΑΤΑ ΕΡΩΤΗΜΑΤΟΛΟΓΙΟΥ</a:t>
            </a:r>
          </a:p>
        </p:txBody>
      </p:sp>
      <p:pic>
        <p:nvPicPr>
          <p:cNvPr id="3" name="">
            <a:extLst>
              <a:ext uri="{FF2B5EF4-FFF2-40B4-BE49-F238E27FC236}">
                <a16:creationId xmlns:a16="http://schemas.microsoft.com/office/drawing/2014/main" id="{6BF51A4D-13B1-4966-A09C-6BD383C7EEE3}"/>
              </a:ext>
            </a:extLst>
          </p:cNvPr>
          <p:cNvPicPr>
            <a:picLocks noChangeAspect="1"/>
          </p:cNvPicPr>
          <p:nvPr/>
        </p:nvPicPr>
        <p:blipFill>
          <a:blip r:embed="rId3">
            <a:lum/>
            <a:alphaModFix/>
          </a:blip>
          <a:srcRect/>
          <a:stretch>
            <a:fillRect/>
          </a:stretch>
        </p:blipFill>
        <p:spPr>
          <a:xfrm>
            <a:off x="5920014" y="1452326"/>
            <a:ext cx="4147635" cy="2446452"/>
          </a:xfrm>
          <a:prstGeom prst="rect">
            <a:avLst/>
          </a:prstGeom>
          <a:noFill/>
          <a:ln>
            <a:noFill/>
          </a:ln>
        </p:spPr>
      </p:pic>
      <p:pic>
        <p:nvPicPr>
          <p:cNvPr id="4" name="">
            <a:extLst>
              <a:ext uri="{FF2B5EF4-FFF2-40B4-BE49-F238E27FC236}">
                <a16:creationId xmlns:a16="http://schemas.microsoft.com/office/drawing/2014/main" id="{6CC25DB0-5FD0-497F-9BEA-00D3DFB21465}"/>
              </a:ext>
            </a:extLst>
          </p:cNvPr>
          <p:cNvPicPr>
            <a:picLocks noChangeAspect="1"/>
          </p:cNvPicPr>
          <p:nvPr/>
        </p:nvPicPr>
        <p:blipFill>
          <a:blip r:embed="rId4">
            <a:lum/>
            <a:alphaModFix/>
          </a:blip>
          <a:srcRect/>
          <a:stretch>
            <a:fillRect/>
          </a:stretch>
        </p:blipFill>
        <p:spPr>
          <a:xfrm>
            <a:off x="1716988" y="1452326"/>
            <a:ext cx="3596359" cy="2571534"/>
          </a:xfrm>
          <a:prstGeom prst="rect">
            <a:avLst/>
          </a:prstGeom>
          <a:noFill/>
          <a:ln>
            <a:noFill/>
          </a:ln>
        </p:spPr>
      </p:pic>
      <p:sp>
        <p:nvSpPr>
          <p:cNvPr id="5" name="TextBox 4">
            <a:extLst>
              <a:ext uri="{FF2B5EF4-FFF2-40B4-BE49-F238E27FC236}">
                <a16:creationId xmlns:a16="http://schemas.microsoft.com/office/drawing/2014/main" id="{76037BA5-12B0-4E57-A377-EC2E277421CE}"/>
              </a:ext>
            </a:extLst>
          </p:cNvPr>
          <p:cNvSpPr txBox="1"/>
          <p:nvPr/>
        </p:nvSpPr>
        <p:spPr>
          <a:xfrm>
            <a:off x="2104190" y="4479447"/>
            <a:ext cx="9493659" cy="617462"/>
          </a:xfrm>
          <a:prstGeom prst="rect">
            <a:avLst/>
          </a:prstGeom>
          <a:noFill/>
          <a:ln>
            <a:noFill/>
          </a:ln>
        </p:spPr>
        <p:txBody>
          <a:bodyPr wrap="none" lIns="81646" tIns="40823" rIns="81646" bIns="40823" anchorCtr="0" compatLnSpc="0">
            <a:spAutoFit/>
          </a:bodyPr>
          <a:lstStyle/>
          <a:p>
            <a:pPr hangingPunct="0"/>
            <a:r>
              <a:rPr lang="el-GR" sz="1814" dirty="0">
                <a:solidFill>
                  <a:srgbClr val="111111"/>
                </a:solidFill>
                <a:latin typeface="Liberation Sans" pitchFamily="18"/>
                <a:ea typeface="Segoe UI" pitchFamily="2"/>
                <a:cs typeface="Tahoma" pitchFamily="2"/>
              </a:rPr>
              <a:t>Συμπεραίνουμε πως οι φοιτητές δεν διαθέτουν μεγάλη εξοικείωση με την μαγειρική και </a:t>
            </a:r>
          </a:p>
          <a:p>
            <a:pPr hangingPunct="0"/>
            <a:r>
              <a:rPr lang="el-GR" sz="1814" dirty="0">
                <a:solidFill>
                  <a:srgbClr val="111111"/>
                </a:solidFill>
                <a:latin typeface="Liberation Sans" pitchFamily="18"/>
                <a:ea typeface="Segoe UI" pitchFamily="2"/>
                <a:cs typeface="Tahoma" pitchFamily="2"/>
              </a:rPr>
              <a:t>χρησιμοποιούν συχνά φούρνο μικροκυμάτων για την γρήγορη ετοιμασία του φαγητού τους.</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D2179C4-FB1A-4882-BDB5-0FF8165DD3FA}"/>
              </a:ext>
            </a:extLst>
          </p:cNvPr>
          <p:cNvSpPr txBox="1">
            <a:spLocks noGrp="1"/>
          </p:cNvSpPr>
          <p:nvPr>
            <p:ph type="title" idx="4294967295"/>
          </p:nvPr>
        </p:nvSpPr>
        <p:spPr>
          <a:xfrm>
            <a:off x="1523521" y="273629"/>
            <a:ext cx="8230465" cy="577501"/>
          </a:xfrm>
        </p:spPr>
        <p:txBody>
          <a:bodyPr/>
          <a:lstStyle/>
          <a:p>
            <a:pPr lvl="0"/>
            <a:r>
              <a:rPr lang="el-GR" sz="3266">
                <a:cs typeface="Tahoma" pitchFamily="2"/>
              </a:rPr>
              <a:t>Λήψη αποφάσεων μέσω ερωτηματολογίων</a:t>
            </a:r>
          </a:p>
        </p:txBody>
      </p:sp>
      <p:pic>
        <p:nvPicPr>
          <p:cNvPr id="3" name="">
            <a:extLst>
              <a:ext uri="{FF2B5EF4-FFF2-40B4-BE49-F238E27FC236}">
                <a16:creationId xmlns:a16="http://schemas.microsoft.com/office/drawing/2014/main" id="{A2E7ABCC-0F75-4C2E-ADBF-ED888C4ED212}"/>
              </a:ext>
            </a:extLst>
          </p:cNvPr>
          <p:cNvPicPr>
            <a:picLocks noChangeAspect="1"/>
          </p:cNvPicPr>
          <p:nvPr/>
        </p:nvPicPr>
        <p:blipFill>
          <a:blip r:embed="rId3">
            <a:lum/>
            <a:alphaModFix/>
          </a:blip>
          <a:srcRect/>
          <a:stretch>
            <a:fillRect/>
          </a:stretch>
        </p:blipFill>
        <p:spPr>
          <a:xfrm>
            <a:off x="1048894" y="851130"/>
            <a:ext cx="4424253" cy="2654486"/>
          </a:xfrm>
          <a:prstGeom prst="rect">
            <a:avLst/>
          </a:prstGeom>
          <a:noFill/>
          <a:ln>
            <a:noFill/>
          </a:ln>
        </p:spPr>
      </p:pic>
      <p:pic>
        <p:nvPicPr>
          <p:cNvPr id="4" name="">
            <a:extLst>
              <a:ext uri="{FF2B5EF4-FFF2-40B4-BE49-F238E27FC236}">
                <a16:creationId xmlns:a16="http://schemas.microsoft.com/office/drawing/2014/main" id="{6CA86F1E-DC6A-419C-B615-DA0B3E946262}"/>
              </a:ext>
            </a:extLst>
          </p:cNvPr>
          <p:cNvPicPr>
            <a:picLocks noChangeAspect="1"/>
          </p:cNvPicPr>
          <p:nvPr/>
        </p:nvPicPr>
        <p:blipFill>
          <a:blip r:embed="rId4">
            <a:lum/>
            <a:alphaModFix/>
          </a:blip>
          <a:srcRect/>
          <a:stretch>
            <a:fillRect/>
          </a:stretch>
        </p:blipFill>
        <p:spPr>
          <a:xfrm>
            <a:off x="6096000" y="934082"/>
            <a:ext cx="4416415" cy="2571534"/>
          </a:xfrm>
          <a:prstGeom prst="rect">
            <a:avLst/>
          </a:prstGeom>
          <a:noFill/>
          <a:ln>
            <a:noFill/>
          </a:ln>
        </p:spPr>
      </p:pic>
      <p:pic>
        <p:nvPicPr>
          <p:cNvPr id="5" name="Εικόνα 4">
            <a:extLst>
              <a:ext uri="{FF2B5EF4-FFF2-40B4-BE49-F238E27FC236}">
                <a16:creationId xmlns:a16="http://schemas.microsoft.com/office/drawing/2014/main" id="{B3BB3892-CCF0-42EA-A308-43250C4AA9C6}"/>
              </a:ext>
            </a:extLst>
          </p:cNvPr>
          <p:cNvPicPr>
            <a:picLocks noChangeAspect="1"/>
          </p:cNvPicPr>
          <p:nvPr/>
        </p:nvPicPr>
        <p:blipFill>
          <a:blip r:embed="rId5">
            <a:lum/>
            <a:alphaModFix/>
          </a:blip>
          <a:srcRect/>
          <a:stretch>
            <a:fillRect/>
          </a:stretch>
        </p:blipFill>
        <p:spPr>
          <a:xfrm>
            <a:off x="3262313" y="3813855"/>
            <a:ext cx="4752880" cy="25715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73B9A6B-0497-4FAA-93B2-8F8E40685570}"/>
              </a:ext>
            </a:extLst>
          </p:cNvPr>
          <p:cNvSpPr txBox="1">
            <a:spLocks noGrp="1"/>
          </p:cNvSpPr>
          <p:nvPr>
            <p:ph type="title" idx="4294967295"/>
          </p:nvPr>
        </p:nvSpPr>
        <p:spPr>
          <a:xfrm>
            <a:off x="1523521" y="273629"/>
            <a:ext cx="8230465" cy="577501"/>
          </a:xfrm>
        </p:spPr>
        <p:txBody>
          <a:bodyPr/>
          <a:lstStyle/>
          <a:p>
            <a:pPr lvl="0"/>
            <a:r>
              <a:rPr lang="el-GR" sz="3266">
                <a:cs typeface="Tahoma" pitchFamily="2"/>
              </a:rPr>
              <a:t>Απόψεις χρηστών σε θέματα διεπαφών</a:t>
            </a:r>
          </a:p>
        </p:txBody>
      </p:sp>
      <p:pic>
        <p:nvPicPr>
          <p:cNvPr id="3" name="">
            <a:extLst>
              <a:ext uri="{FF2B5EF4-FFF2-40B4-BE49-F238E27FC236}">
                <a16:creationId xmlns:a16="http://schemas.microsoft.com/office/drawing/2014/main" id="{A86CABDA-49C8-488D-BEAC-58F709C270E1}"/>
              </a:ext>
            </a:extLst>
          </p:cNvPr>
          <p:cNvPicPr>
            <a:picLocks noChangeAspect="1"/>
          </p:cNvPicPr>
          <p:nvPr/>
        </p:nvPicPr>
        <p:blipFill>
          <a:blip r:embed="rId3">
            <a:lum/>
            <a:alphaModFix/>
          </a:blip>
          <a:srcRect/>
          <a:stretch>
            <a:fillRect/>
          </a:stretch>
        </p:blipFill>
        <p:spPr>
          <a:xfrm>
            <a:off x="1523521" y="912480"/>
            <a:ext cx="6292648" cy="3732872"/>
          </a:xfrm>
          <a:prstGeom prst="rect">
            <a:avLst/>
          </a:prstGeom>
          <a:noFill/>
          <a:ln>
            <a:noFill/>
          </a:ln>
        </p:spPr>
      </p:pic>
      <p:pic>
        <p:nvPicPr>
          <p:cNvPr id="4" name="">
            <a:extLst>
              <a:ext uri="{FF2B5EF4-FFF2-40B4-BE49-F238E27FC236}">
                <a16:creationId xmlns:a16="http://schemas.microsoft.com/office/drawing/2014/main" id="{A4FCF8ED-D711-4A27-8475-27DFF40102C6}"/>
              </a:ext>
            </a:extLst>
          </p:cNvPr>
          <p:cNvPicPr>
            <a:picLocks noChangeAspect="1"/>
          </p:cNvPicPr>
          <p:nvPr/>
        </p:nvPicPr>
        <p:blipFill>
          <a:blip r:embed="rId4">
            <a:lum/>
            <a:alphaModFix/>
          </a:blip>
          <a:srcRect/>
          <a:stretch>
            <a:fillRect/>
          </a:stretch>
        </p:blipFill>
        <p:spPr>
          <a:xfrm>
            <a:off x="7579068" y="1678323"/>
            <a:ext cx="2982051" cy="3962461"/>
          </a:xfrm>
          <a:prstGeom prst="rect">
            <a:avLst/>
          </a:prstGeom>
          <a:noFill/>
          <a:ln>
            <a:noFill/>
          </a:ln>
        </p:spPr>
      </p:pic>
      <p:sp>
        <p:nvSpPr>
          <p:cNvPr id="5" name="Ελεύθερη σχεδίαση: Σχήμα 4">
            <a:extLst>
              <a:ext uri="{FF2B5EF4-FFF2-40B4-BE49-F238E27FC236}">
                <a16:creationId xmlns:a16="http://schemas.microsoft.com/office/drawing/2014/main" id="{6865A296-1B3A-4116-9855-C2AAC717F6BD}"/>
              </a:ext>
            </a:extLst>
          </p:cNvPr>
          <p:cNvSpPr/>
          <p:nvPr/>
        </p:nvSpPr>
        <p:spPr>
          <a:xfrm>
            <a:off x="7496115" y="1659055"/>
            <a:ext cx="3069250" cy="41476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000000"/>
            </a:solidFill>
            <a:prstDash val="solid"/>
          </a:ln>
        </p:spPr>
        <p:txBody>
          <a:bodyPr wrap="none" lIns="81646" tIns="40823" rIns="81646" bIns="40823" anchor="ctr" anchorCtr="0" compatLnSpc="0">
            <a:noAutofit/>
          </a:bodyPr>
          <a:lstStyle/>
          <a:p>
            <a:pPr hangingPunct="0"/>
            <a:endParaRPr lang="el-GR" sz="1633">
              <a:latin typeface="Liberation Sans" pitchFamily="18"/>
              <a:ea typeface="Microsoft YaHei" pitchFamily="2"/>
              <a:cs typeface="Mangal" pitchFamily="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A6849E0-4C51-4BE8-A513-DC194D0FFF2F}"/>
              </a:ext>
            </a:extLst>
          </p:cNvPr>
          <p:cNvSpPr txBox="1">
            <a:spLocks noGrp="1"/>
          </p:cNvSpPr>
          <p:nvPr>
            <p:ph type="title" idx="4294967295"/>
          </p:nvPr>
        </p:nvSpPr>
        <p:spPr>
          <a:xfrm>
            <a:off x="1523521" y="273629"/>
            <a:ext cx="8230465" cy="577501"/>
          </a:xfrm>
        </p:spPr>
        <p:txBody>
          <a:bodyPr/>
          <a:lstStyle/>
          <a:p>
            <a:pPr lvl="0"/>
            <a:r>
              <a:rPr lang="el-GR" sz="3266">
                <a:cs typeface="Tahoma" pitchFamily="2"/>
              </a:rPr>
              <a:t>Απόψεις χρηστών σε θέματα διεπαφών(2)</a:t>
            </a:r>
          </a:p>
        </p:txBody>
      </p:sp>
      <p:pic>
        <p:nvPicPr>
          <p:cNvPr id="3" name="">
            <a:extLst>
              <a:ext uri="{FF2B5EF4-FFF2-40B4-BE49-F238E27FC236}">
                <a16:creationId xmlns:a16="http://schemas.microsoft.com/office/drawing/2014/main" id="{7E62CC25-5C99-4475-A9CC-D4A8C402A53D}"/>
              </a:ext>
            </a:extLst>
          </p:cNvPr>
          <p:cNvPicPr>
            <a:picLocks noChangeAspect="1"/>
          </p:cNvPicPr>
          <p:nvPr/>
        </p:nvPicPr>
        <p:blipFill>
          <a:blip r:embed="rId3">
            <a:lum/>
            <a:alphaModFix/>
          </a:blip>
          <a:srcRect/>
          <a:stretch>
            <a:fillRect/>
          </a:stretch>
        </p:blipFill>
        <p:spPr>
          <a:xfrm>
            <a:off x="1523521" y="1436977"/>
            <a:ext cx="5514395" cy="3649919"/>
          </a:xfrm>
          <a:prstGeom prst="rect">
            <a:avLst/>
          </a:prstGeom>
          <a:noFill/>
          <a:ln>
            <a:noFill/>
          </a:ln>
        </p:spPr>
      </p:pic>
      <p:sp>
        <p:nvSpPr>
          <p:cNvPr id="4" name="Ελεύθερη σχεδίαση: Σχήμα 3">
            <a:extLst>
              <a:ext uri="{FF2B5EF4-FFF2-40B4-BE49-F238E27FC236}">
                <a16:creationId xmlns:a16="http://schemas.microsoft.com/office/drawing/2014/main" id="{81AE6D28-86A9-4B6D-BB60-C0FB873DFAFA}"/>
              </a:ext>
            </a:extLst>
          </p:cNvPr>
          <p:cNvSpPr/>
          <p:nvPr/>
        </p:nvSpPr>
        <p:spPr>
          <a:xfrm>
            <a:off x="7206107" y="914439"/>
            <a:ext cx="3396489" cy="476814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8160">
            <a:solidFill>
              <a:srgbClr val="000000"/>
            </a:solidFill>
            <a:prstDash val="solid"/>
          </a:ln>
        </p:spPr>
        <p:txBody>
          <a:bodyPr wrap="none" lIns="98955" tIns="58132" rIns="98955" bIns="58132" anchor="ctr" anchorCtr="0" compatLnSpc="0">
            <a:noAutofit/>
          </a:bodyPr>
          <a:lstStyle/>
          <a:p>
            <a:pPr hangingPunct="0"/>
            <a:endParaRPr lang="el-GR" sz="1633">
              <a:latin typeface="Liberation Sans" pitchFamily="18"/>
              <a:ea typeface="Microsoft YaHei" pitchFamily="2"/>
              <a:cs typeface="Mangal" pitchFamily="2"/>
            </a:endParaRPr>
          </a:p>
        </p:txBody>
      </p:sp>
      <p:pic>
        <p:nvPicPr>
          <p:cNvPr id="5" name="">
            <a:extLst>
              <a:ext uri="{FF2B5EF4-FFF2-40B4-BE49-F238E27FC236}">
                <a16:creationId xmlns:a16="http://schemas.microsoft.com/office/drawing/2014/main" id="{575DBADE-DB00-4375-9182-C5E587D06898}"/>
              </a:ext>
            </a:extLst>
          </p:cNvPr>
          <p:cNvPicPr>
            <a:picLocks noChangeAspect="1"/>
          </p:cNvPicPr>
          <p:nvPr/>
        </p:nvPicPr>
        <p:blipFill>
          <a:blip r:embed="rId4">
            <a:lum/>
            <a:alphaModFix/>
          </a:blip>
          <a:srcRect/>
          <a:stretch>
            <a:fillRect/>
          </a:stretch>
        </p:blipFill>
        <p:spPr>
          <a:xfrm>
            <a:off x="7279916" y="1158399"/>
            <a:ext cx="3257363" cy="43282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A793012-1FBD-430D-BB16-44E5528198A6}"/>
              </a:ext>
            </a:extLst>
          </p:cNvPr>
          <p:cNvSpPr txBox="1">
            <a:spLocks noGrp="1"/>
          </p:cNvSpPr>
          <p:nvPr>
            <p:ph type="title" idx="4294967295"/>
          </p:nvPr>
        </p:nvSpPr>
        <p:spPr>
          <a:xfrm>
            <a:off x="1523521" y="273629"/>
            <a:ext cx="8230465" cy="577501"/>
          </a:xfrm>
        </p:spPr>
        <p:txBody>
          <a:bodyPr/>
          <a:lstStyle/>
          <a:p>
            <a:pPr lvl="0"/>
            <a:r>
              <a:rPr lang="el-GR" sz="3266">
                <a:cs typeface="Tahoma" pitchFamily="2"/>
              </a:rPr>
              <a:t>Απόψεις χρηστών σε θέματα διεπαφών(3)</a:t>
            </a:r>
          </a:p>
        </p:txBody>
      </p:sp>
      <p:pic>
        <p:nvPicPr>
          <p:cNvPr id="3" name="">
            <a:extLst>
              <a:ext uri="{FF2B5EF4-FFF2-40B4-BE49-F238E27FC236}">
                <a16:creationId xmlns:a16="http://schemas.microsoft.com/office/drawing/2014/main" id="{00AB9A3E-B577-4F16-AB40-5A372D0CE0D4}"/>
              </a:ext>
            </a:extLst>
          </p:cNvPr>
          <p:cNvPicPr>
            <a:picLocks noChangeAspect="1"/>
          </p:cNvPicPr>
          <p:nvPr/>
        </p:nvPicPr>
        <p:blipFill>
          <a:blip r:embed="rId3">
            <a:lum/>
            <a:alphaModFix/>
          </a:blip>
          <a:srcRect/>
          <a:stretch>
            <a:fillRect/>
          </a:stretch>
        </p:blipFill>
        <p:spPr>
          <a:xfrm>
            <a:off x="1523520" y="912481"/>
            <a:ext cx="5723737" cy="3188780"/>
          </a:xfrm>
          <a:prstGeom prst="rect">
            <a:avLst/>
          </a:prstGeom>
          <a:noFill/>
          <a:ln>
            <a:noFill/>
          </a:ln>
        </p:spPr>
      </p:pic>
      <p:pic>
        <p:nvPicPr>
          <p:cNvPr id="4" name="">
            <a:extLst>
              <a:ext uri="{FF2B5EF4-FFF2-40B4-BE49-F238E27FC236}">
                <a16:creationId xmlns:a16="http://schemas.microsoft.com/office/drawing/2014/main" id="{A6BD5B93-4E3E-4AB1-9E00-E2739622E36B}"/>
              </a:ext>
            </a:extLst>
          </p:cNvPr>
          <p:cNvPicPr>
            <a:picLocks noChangeAspect="1"/>
          </p:cNvPicPr>
          <p:nvPr/>
        </p:nvPicPr>
        <p:blipFill>
          <a:blip r:embed="rId4">
            <a:lum/>
            <a:alphaModFix/>
          </a:blip>
          <a:srcRect/>
          <a:stretch>
            <a:fillRect/>
          </a:stretch>
        </p:blipFill>
        <p:spPr>
          <a:xfrm>
            <a:off x="6998399" y="1161338"/>
            <a:ext cx="3547371" cy="4604855"/>
          </a:xfrm>
          <a:prstGeom prst="rect">
            <a:avLst/>
          </a:prstGeom>
          <a:noFill/>
          <a:ln>
            <a:noFill/>
          </a:ln>
        </p:spPr>
      </p:pic>
      <p:sp>
        <p:nvSpPr>
          <p:cNvPr id="5" name="Ελεύθερη σχεδίαση: Σχήμα 4">
            <a:extLst>
              <a:ext uri="{FF2B5EF4-FFF2-40B4-BE49-F238E27FC236}">
                <a16:creationId xmlns:a16="http://schemas.microsoft.com/office/drawing/2014/main" id="{71B77871-43F4-4AC7-A124-5D79CAE3BED1}"/>
              </a:ext>
            </a:extLst>
          </p:cNvPr>
          <p:cNvSpPr/>
          <p:nvPr/>
        </p:nvSpPr>
        <p:spPr>
          <a:xfrm>
            <a:off x="6998399" y="1078385"/>
            <a:ext cx="3566966" cy="48112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0080">
            <a:solidFill>
              <a:srgbClr val="000000"/>
            </a:solidFill>
            <a:prstDash val="solid"/>
          </a:ln>
        </p:spPr>
        <p:txBody>
          <a:bodyPr wrap="none" lIns="86219" tIns="45395" rIns="86219" bIns="45395" anchor="ctr" anchorCtr="0" compatLnSpc="0">
            <a:noAutofit/>
          </a:bodyPr>
          <a:lstStyle/>
          <a:p>
            <a:pPr hangingPunct="0"/>
            <a:endParaRPr lang="el-GR" sz="1633">
              <a:latin typeface="Liberation Sans" pitchFamily="18"/>
              <a:ea typeface="Microsoft YaHei" pitchFamily="2"/>
              <a:cs typeface="Mangal" pitchFamily="2"/>
            </a:endParaRPr>
          </a:p>
        </p:txBody>
      </p:sp>
    </p:spTree>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952</Words>
  <Application>Microsoft Office PowerPoint</Application>
  <PresentationFormat>Ευρεία οθόνη</PresentationFormat>
  <Paragraphs>151</Paragraphs>
  <Slides>30</Slides>
  <Notes>14</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30</vt:i4>
      </vt:variant>
    </vt:vector>
  </HeadingPairs>
  <TitlesOfParts>
    <vt:vector size="35" baseType="lpstr">
      <vt:lpstr>Arial</vt:lpstr>
      <vt:lpstr>Calibri</vt:lpstr>
      <vt:lpstr>Calibri Light</vt:lpstr>
      <vt:lpstr>Liberation Sans</vt:lpstr>
      <vt:lpstr>Θέμα του Office</vt:lpstr>
      <vt:lpstr>Παρουσίαση του PowerPoint</vt:lpstr>
      <vt:lpstr>Συσκευή</vt:lpstr>
      <vt:lpstr>Λόγοι επιλογής της συσκευής</vt:lpstr>
      <vt:lpstr>Μέθοδοι Αξιολόγησης</vt:lpstr>
      <vt:lpstr>ΑΠΟΤΕΛΕΣΜΑΤΑ ΕΡΩΤΗΜΑΤΟΛΟΓΙΟΥ</vt:lpstr>
      <vt:lpstr>Λήψη αποφάσεων μέσω ερωτηματολογίων</vt:lpstr>
      <vt:lpstr>Απόψεις χρηστών σε θέματα διεπαφών</vt:lpstr>
      <vt:lpstr>Απόψεις χρηστών σε θέματα διεπαφών(2)</vt:lpstr>
      <vt:lpstr>Απόψεις χρηστών σε θέματα διεπαφών(3)</vt:lpstr>
      <vt:lpstr>Χάρτινα Πρωτότυπα(Αρχική οθόνη)</vt:lpstr>
      <vt:lpstr>Χάρτινα Πρωτότυπα(Αρχίκη οθονη)</vt:lpstr>
      <vt:lpstr>Χάρτινα Πρωτότυπα(Grill/Ρύθμιση Ψησίματος)</vt:lpstr>
      <vt:lpstr>Χάρτινα Πρώτοτυπα(Απόψυξη/Γρήγορη Θέρμανση)</vt:lpstr>
      <vt:lpstr>Χάρτινα Πρώτοτυπα(Έτοιμα Προγράμματα Ψησίματος)</vt:lpstr>
      <vt:lpstr>Χάρτινα Πρώτοτυπα(Εκτέλεση συγκεκριμένου προγράμματος)</vt:lpstr>
      <vt:lpstr>Διαδικασία Έναρξής Αξιολόγησης</vt:lpstr>
      <vt:lpstr>Αξιολόγηση Αρχικής Οθόνης</vt:lpstr>
      <vt:lpstr>Αξιολόγηση Αρχικής Οθόνης (2)</vt:lpstr>
      <vt:lpstr>Αξιολόγηση λειτουργίας Ρύθμιση Ψησίματος</vt:lpstr>
      <vt:lpstr>Αξιολόγηση της οθόνης Έναρξη ψησίματος</vt:lpstr>
      <vt:lpstr>Αξιολόγηση των λειτουργιών Grill, Απόψυξη και Γρήγορη Θέρμανση </vt:lpstr>
      <vt:lpstr>Αξιολόγηση λειτουργίας Έτοιμα Προγράμματα</vt:lpstr>
      <vt:lpstr>Αξιολόγηση λειτουργίας συγκεκριμένου προγράμματος</vt:lpstr>
      <vt:lpstr>Συμπεράσματα</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Βασιλική</dc:creator>
  <cp:lastModifiedBy>Βασιλική</cp:lastModifiedBy>
  <cp:revision>18</cp:revision>
  <dcterms:created xsi:type="dcterms:W3CDTF">2019-01-09T13:43:43Z</dcterms:created>
  <dcterms:modified xsi:type="dcterms:W3CDTF">2019-01-09T15:17:57Z</dcterms:modified>
</cp:coreProperties>
</file>